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Lst>
  <p:sldSz cx="43891200" cy="329184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1971675" rtl="0" fontAlgn="auto" latinLnBrk="0" hangingPunct="0">
      <a:lnSpc>
        <a:spcPct val="100000"/>
      </a:lnSpc>
      <a:spcBef>
        <a:spcPts val="0"/>
      </a:spcBef>
      <a:spcAft>
        <a:spcPts val="0"/>
      </a:spcAft>
      <a:buClrTx/>
      <a:buSzTx/>
      <a:buFontTx/>
      <a:buNone/>
      <a:tabLst/>
      <a:defRPr b="1" baseline="0" cap="none" i="0" spc="0" strike="noStrike" sz="8000" u="none" kumimoji="0" normalizeH="0">
        <a:ln>
          <a:noFill/>
        </a:ln>
        <a:solidFill>
          <a:srgbClr val="000000"/>
        </a:solidFill>
        <a:effectLst/>
        <a:uFillTx/>
        <a:latin typeface="Helvetica Neue"/>
        <a:ea typeface="Helvetica Neue"/>
        <a:cs typeface="Helvetica Neue"/>
        <a:sym typeface="Helvetica Neue"/>
      </a:defRPr>
    </a:lvl1pPr>
    <a:lvl2pPr marL="0" marR="0" indent="228600" algn="ctr" defTabSz="1971675" rtl="0" fontAlgn="auto" latinLnBrk="0" hangingPunct="0">
      <a:lnSpc>
        <a:spcPct val="100000"/>
      </a:lnSpc>
      <a:spcBef>
        <a:spcPts val="0"/>
      </a:spcBef>
      <a:spcAft>
        <a:spcPts val="0"/>
      </a:spcAft>
      <a:buClrTx/>
      <a:buSzTx/>
      <a:buFontTx/>
      <a:buNone/>
      <a:tabLst/>
      <a:defRPr b="1" baseline="0" cap="none" i="0" spc="0" strike="noStrike" sz="8000" u="none" kumimoji="0" normalizeH="0">
        <a:ln>
          <a:noFill/>
        </a:ln>
        <a:solidFill>
          <a:srgbClr val="000000"/>
        </a:solidFill>
        <a:effectLst/>
        <a:uFillTx/>
        <a:latin typeface="Helvetica Neue"/>
        <a:ea typeface="Helvetica Neue"/>
        <a:cs typeface="Helvetica Neue"/>
        <a:sym typeface="Helvetica Neue"/>
      </a:defRPr>
    </a:lvl2pPr>
    <a:lvl3pPr marL="0" marR="0" indent="457200" algn="ctr" defTabSz="1971675" rtl="0" fontAlgn="auto" latinLnBrk="0" hangingPunct="0">
      <a:lnSpc>
        <a:spcPct val="100000"/>
      </a:lnSpc>
      <a:spcBef>
        <a:spcPts val="0"/>
      </a:spcBef>
      <a:spcAft>
        <a:spcPts val="0"/>
      </a:spcAft>
      <a:buClrTx/>
      <a:buSzTx/>
      <a:buFontTx/>
      <a:buNone/>
      <a:tabLst/>
      <a:defRPr b="1" baseline="0" cap="none" i="0" spc="0" strike="noStrike" sz="8000" u="none" kumimoji="0" normalizeH="0">
        <a:ln>
          <a:noFill/>
        </a:ln>
        <a:solidFill>
          <a:srgbClr val="000000"/>
        </a:solidFill>
        <a:effectLst/>
        <a:uFillTx/>
        <a:latin typeface="Helvetica Neue"/>
        <a:ea typeface="Helvetica Neue"/>
        <a:cs typeface="Helvetica Neue"/>
        <a:sym typeface="Helvetica Neue"/>
      </a:defRPr>
    </a:lvl3pPr>
    <a:lvl4pPr marL="0" marR="0" indent="685800" algn="ctr" defTabSz="1971675" rtl="0" fontAlgn="auto" latinLnBrk="0" hangingPunct="0">
      <a:lnSpc>
        <a:spcPct val="100000"/>
      </a:lnSpc>
      <a:spcBef>
        <a:spcPts val="0"/>
      </a:spcBef>
      <a:spcAft>
        <a:spcPts val="0"/>
      </a:spcAft>
      <a:buClrTx/>
      <a:buSzTx/>
      <a:buFontTx/>
      <a:buNone/>
      <a:tabLst/>
      <a:defRPr b="1" baseline="0" cap="none" i="0" spc="0" strike="noStrike" sz="8000" u="none" kumimoji="0" normalizeH="0">
        <a:ln>
          <a:noFill/>
        </a:ln>
        <a:solidFill>
          <a:srgbClr val="000000"/>
        </a:solidFill>
        <a:effectLst/>
        <a:uFillTx/>
        <a:latin typeface="Helvetica Neue"/>
        <a:ea typeface="Helvetica Neue"/>
        <a:cs typeface="Helvetica Neue"/>
        <a:sym typeface="Helvetica Neue"/>
      </a:defRPr>
    </a:lvl4pPr>
    <a:lvl5pPr marL="0" marR="0" indent="914400" algn="ctr" defTabSz="1971675" rtl="0" fontAlgn="auto" latinLnBrk="0" hangingPunct="0">
      <a:lnSpc>
        <a:spcPct val="100000"/>
      </a:lnSpc>
      <a:spcBef>
        <a:spcPts val="0"/>
      </a:spcBef>
      <a:spcAft>
        <a:spcPts val="0"/>
      </a:spcAft>
      <a:buClrTx/>
      <a:buSzTx/>
      <a:buFontTx/>
      <a:buNone/>
      <a:tabLst/>
      <a:defRPr b="1" baseline="0" cap="none" i="0" spc="0" strike="noStrike" sz="8000" u="none" kumimoji="0" normalizeH="0">
        <a:ln>
          <a:noFill/>
        </a:ln>
        <a:solidFill>
          <a:srgbClr val="000000"/>
        </a:solidFill>
        <a:effectLst/>
        <a:uFillTx/>
        <a:latin typeface="Helvetica Neue"/>
        <a:ea typeface="Helvetica Neue"/>
        <a:cs typeface="Helvetica Neue"/>
        <a:sym typeface="Helvetica Neue"/>
      </a:defRPr>
    </a:lvl5pPr>
    <a:lvl6pPr marL="0" marR="0" indent="1143000" algn="ctr" defTabSz="1971675" rtl="0" fontAlgn="auto" latinLnBrk="0" hangingPunct="0">
      <a:lnSpc>
        <a:spcPct val="100000"/>
      </a:lnSpc>
      <a:spcBef>
        <a:spcPts val="0"/>
      </a:spcBef>
      <a:spcAft>
        <a:spcPts val="0"/>
      </a:spcAft>
      <a:buClrTx/>
      <a:buSzTx/>
      <a:buFontTx/>
      <a:buNone/>
      <a:tabLst/>
      <a:defRPr b="1" baseline="0" cap="none" i="0" spc="0" strike="noStrike" sz="8000" u="none" kumimoji="0" normalizeH="0">
        <a:ln>
          <a:noFill/>
        </a:ln>
        <a:solidFill>
          <a:srgbClr val="000000"/>
        </a:solidFill>
        <a:effectLst/>
        <a:uFillTx/>
        <a:latin typeface="Helvetica Neue"/>
        <a:ea typeface="Helvetica Neue"/>
        <a:cs typeface="Helvetica Neue"/>
        <a:sym typeface="Helvetica Neue"/>
      </a:defRPr>
    </a:lvl6pPr>
    <a:lvl7pPr marL="0" marR="0" indent="1371600" algn="ctr" defTabSz="1971675" rtl="0" fontAlgn="auto" latinLnBrk="0" hangingPunct="0">
      <a:lnSpc>
        <a:spcPct val="100000"/>
      </a:lnSpc>
      <a:spcBef>
        <a:spcPts val="0"/>
      </a:spcBef>
      <a:spcAft>
        <a:spcPts val="0"/>
      </a:spcAft>
      <a:buClrTx/>
      <a:buSzTx/>
      <a:buFontTx/>
      <a:buNone/>
      <a:tabLst/>
      <a:defRPr b="1" baseline="0" cap="none" i="0" spc="0" strike="noStrike" sz="8000" u="none" kumimoji="0" normalizeH="0">
        <a:ln>
          <a:noFill/>
        </a:ln>
        <a:solidFill>
          <a:srgbClr val="000000"/>
        </a:solidFill>
        <a:effectLst/>
        <a:uFillTx/>
        <a:latin typeface="Helvetica Neue"/>
        <a:ea typeface="Helvetica Neue"/>
        <a:cs typeface="Helvetica Neue"/>
        <a:sym typeface="Helvetica Neue"/>
      </a:defRPr>
    </a:lvl7pPr>
    <a:lvl8pPr marL="0" marR="0" indent="1600200" algn="ctr" defTabSz="1971675" rtl="0" fontAlgn="auto" latinLnBrk="0" hangingPunct="0">
      <a:lnSpc>
        <a:spcPct val="100000"/>
      </a:lnSpc>
      <a:spcBef>
        <a:spcPts val="0"/>
      </a:spcBef>
      <a:spcAft>
        <a:spcPts val="0"/>
      </a:spcAft>
      <a:buClrTx/>
      <a:buSzTx/>
      <a:buFontTx/>
      <a:buNone/>
      <a:tabLst/>
      <a:defRPr b="1" baseline="0" cap="none" i="0" spc="0" strike="noStrike" sz="8000" u="none" kumimoji="0" normalizeH="0">
        <a:ln>
          <a:noFill/>
        </a:ln>
        <a:solidFill>
          <a:srgbClr val="000000"/>
        </a:solidFill>
        <a:effectLst/>
        <a:uFillTx/>
        <a:latin typeface="Helvetica Neue"/>
        <a:ea typeface="Helvetica Neue"/>
        <a:cs typeface="Helvetica Neue"/>
        <a:sym typeface="Helvetica Neue"/>
      </a:defRPr>
    </a:lvl8pPr>
    <a:lvl9pPr marL="0" marR="0" indent="1828800" algn="ctr" defTabSz="1971675" rtl="0" fontAlgn="auto" latinLnBrk="0" hangingPunct="0">
      <a:lnSpc>
        <a:spcPct val="100000"/>
      </a:lnSpc>
      <a:spcBef>
        <a:spcPts val="0"/>
      </a:spcBef>
      <a:spcAft>
        <a:spcPts val="0"/>
      </a:spcAft>
      <a:buClrTx/>
      <a:buSzTx/>
      <a:buFontTx/>
      <a:buNone/>
      <a:tabLst/>
      <a:defRPr b="1" baseline="0" cap="none" i="0" spc="0" strike="noStrike" sz="80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25400" cap="flat">
              <a:noFill/>
              <a:miter lim="400000"/>
            </a:ln>
          </a:right>
          <a:top>
            <a:ln w="12700" cap="flat">
              <a:noFill/>
              <a:miter lim="400000"/>
            </a:ln>
          </a:top>
          <a:bottom>
            <a:ln w="12700" cap="flat">
              <a:noFill/>
              <a:miter lim="400000"/>
            </a:ln>
          </a:bottom>
          <a:insideH>
            <a:ln w="12700" cap="flat">
              <a:noFill/>
              <a:miter lim="400000"/>
            </a:ln>
          </a:insideH>
          <a:insideV>
            <a:ln w="254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25400" cap="flat">
              <a:solidFill>
                <a:srgbClr val="3797C6"/>
              </a:solidFill>
              <a:prstDash val="solid"/>
              <a:miter lim="400000"/>
            </a:ln>
          </a:top>
          <a:bottom>
            <a:ln w="12700" cap="flat">
              <a:noFill/>
              <a:miter lim="400000"/>
            </a:ln>
          </a:bottom>
          <a:insideH>
            <a:ln w="254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25400" cap="flat">
              <a:noFill/>
              <a:miter lim="400000"/>
            </a:ln>
          </a:bottom>
          <a:insideH>
            <a:ln w="254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25400" cap="flat">
              <a:solidFill>
                <a:srgbClr val="B8B8B8"/>
              </a:solidFill>
              <a:prstDash val="solid"/>
              <a:miter lim="400000"/>
            </a:ln>
          </a:left>
          <a:right>
            <a:ln w="25400" cap="flat">
              <a:solidFill>
                <a:srgbClr val="B8B8B8"/>
              </a:solidFill>
              <a:prstDash val="solid"/>
              <a:miter lim="400000"/>
            </a:ln>
          </a:right>
          <a:top>
            <a:ln w="25400" cap="flat">
              <a:solidFill>
                <a:srgbClr val="B8B8B8"/>
              </a:solidFill>
              <a:prstDash val="solid"/>
              <a:miter lim="400000"/>
            </a:ln>
          </a:top>
          <a:bottom>
            <a:ln w="25400" cap="flat">
              <a:solidFill>
                <a:srgbClr val="B8B8B8"/>
              </a:solidFill>
              <a:prstDash val="solid"/>
              <a:miter lim="400000"/>
            </a:ln>
          </a:bottom>
          <a:insideH>
            <a:ln w="25400" cap="flat">
              <a:solidFill>
                <a:srgbClr val="B8B8B8"/>
              </a:solidFill>
              <a:prstDash val="solid"/>
              <a:miter lim="400000"/>
            </a:ln>
          </a:insideH>
          <a:insideV>
            <a:ln w="254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25400" cap="flat">
              <a:solidFill>
                <a:srgbClr val="606060"/>
              </a:solidFill>
              <a:prstDash val="solid"/>
              <a:miter lim="400000"/>
            </a:ln>
          </a:left>
          <a:right>
            <a:ln w="25400" cap="flat">
              <a:solidFill>
                <a:srgbClr val="606060"/>
              </a:solidFill>
              <a:prstDash val="solid"/>
              <a:miter lim="400000"/>
            </a:ln>
          </a:right>
          <a:top>
            <a:ln w="25400" cap="flat">
              <a:solidFill>
                <a:srgbClr val="606060"/>
              </a:solidFill>
              <a:prstDash val="solid"/>
              <a:miter lim="400000"/>
            </a:ln>
          </a:top>
          <a:bottom>
            <a:ln w="25400" cap="flat">
              <a:solidFill>
                <a:srgbClr val="606060"/>
              </a:solidFill>
              <a:prstDash val="solid"/>
              <a:miter lim="400000"/>
            </a:ln>
          </a:bottom>
          <a:insideH>
            <a:ln w="25400" cap="flat">
              <a:solidFill>
                <a:srgbClr val="606060"/>
              </a:solidFill>
              <a:prstDash val="solid"/>
              <a:miter lim="400000"/>
            </a:ln>
          </a:insideH>
          <a:insideV>
            <a:ln w="254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25400" cap="flat">
              <a:solidFill>
                <a:srgbClr val="606060"/>
              </a:solidFill>
              <a:prstDash val="solid"/>
              <a:miter lim="400000"/>
            </a:ln>
          </a:left>
          <a:right>
            <a:ln w="25400" cap="flat">
              <a:solidFill>
                <a:srgbClr val="606060"/>
              </a:solidFill>
              <a:prstDash val="solid"/>
              <a:miter lim="400000"/>
            </a:ln>
          </a:right>
          <a:top>
            <a:ln w="63500" cap="flat">
              <a:solidFill>
                <a:srgbClr val="606060"/>
              </a:solidFill>
              <a:prstDash val="solid"/>
              <a:miter lim="400000"/>
            </a:ln>
          </a:top>
          <a:bottom>
            <a:ln w="25400" cap="flat">
              <a:solidFill>
                <a:srgbClr val="606060"/>
              </a:solidFill>
              <a:prstDash val="solid"/>
              <a:miter lim="400000"/>
            </a:ln>
          </a:bottom>
          <a:insideH>
            <a:ln w="25400" cap="flat">
              <a:solidFill>
                <a:srgbClr val="606060"/>
              </a:solidFill>
              <a:prstDash val="solid"/>
              <a:miter lim="400000"/>
            </a:ln>
          </a:insideH>
          <a:insideV>
            <a:ln w="254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606060"/>
              </a:solidFill>
              <a:prstDash val="solid"/>
              <a:miter lim="400000"/>
            </a:ln>
          </a:top>
          <a:bottom>
            <a:ln w="25400" cap="flat">
              <a:solidFill>
                <a:srgbClr val="606060"/>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25400" cap="flat">
              <a:solidFill>
                <a:srgbClr val="5D5D5D"/>
              </a:solidFill>
              <a:custDash>
                <a:ds d="200000" sp="200000"/>
              </a:custDash>
              <a:miter lim="400000"/>
            </a:ln>
          </a:left>
          <a:right>
            <a:ln w="25400" cap="flat">
              <a:solidFill>
                <a:srgbClr val="5D5D5D"/>
              </a:solidFill>
              <a:custDash>
                <a:ds d="200000" sp="200000"/>
              </a:custDash>
              <a:miter lim="400000"/>
            </a:ln>
          </a:right>
          <a:top>
            <a:ln w="25400" cap="flat">
              <a:solidFill>
                <a:srgbClr val="5D5D5D"/>
              </a:solidFill>
              <a:custDash>
                <a:ds d="200000" sp="200000"/>
              </a:custDash>
              <a:miter lim="400000"/>
            </a:ln>
          </a:top>
          <a:bottom>
            <a:ln w="25400" cap="flat">
              <a:solidFill>
                <a:srgbClr val="5D5D5D"/>
              </a:solidFill>
              <a:custDash>
                <a:ds d="200000" sp="200000"/>
              </a:custDash>
              <a:miter lim="400000"/>
            </a:ln>
          </a:bottom>
          <a:insideH>
            <a:ln w="25400" cap="flat">
              <a:solidFill>
                <a:srgbClr val="5D5D5D"/>
              </a:solidFill>
              <a:custDash>
                <a:ds d="200000" sp="200000"/>
              </a:custDash>
              <a:miter lim="400000"/>
            </a:ln>
          </a:insideH>
          <a:insideV>
            <a:ln w="254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25400" cap="flat">
              <a:solidFill>
                <a:srgbClr val="5D5D5D"/>
              </a:solidFill>
              <a:prstDash val="solid"/>
              <a:miter lim="400000"/>
            </a:ln>
          </a:left>
          <a:right>
            <a:ln w="25400" cap="flat">
              <a:solidFill>
                <a:srgbClr val="5D5D5D"/>
              </a:solidFill>
              <a:prstDash val="solid"/>
              <a:miter lim="400000"/>
            </a:ln>
          </a:right>
          <a:top>
            <a:ln w="25400" cap="flat">
              <a:solidFill>
                <a:srgbClr val="5D5D5D"/>
              </a:solidFill>
              <a:prstDash val="solid"/>
              <a:miter lim="400000"/>
            </a:ln>
          </a:top>
          <a:bottom>
            <a:ln w="25400" cap="flat">
              <a:solidFill>
                <a:srgbClr val="5D5D5D"/>
              </a:solidFill>
              <a:prstDash val="solid"/>
              <a:miter lim="400000"/>
            </a:ln>
          </a:bottom>
          <a:insideH>
            <a:ln w="25400" cap="flat">
              <a:solidFill>
                <a:srgbClr val="5D5D5D"/>
              </a:solidFill>
              <a:prstDash val="solid"/>
              <a:miter lim="400000"/>
            </a:ln>
          </a:insideH>
          <a:insideV>
            <a:ln w="254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25400" cap="flat">
              <a:solidFill>
                <a:srgbClr val="5D5D5D"/>
              </a:solidFill>
              <a:prstDash val="solid"/>
              <a:miter lim="400000"/>
            </a:ln>
          </a:left>
          <a:right>
            <a:ln w="25400" cap="flat">
              <a:solidFill>
                <a:srgbClr val="5D5D5D"/>
              </a:solidFill>
              <a:prstDash val="solid"/>
              <a:miter lim="400000"/>
            </a:ln>
          </a:right>
          <a:top>
            <a:ln w="25400" cap="flat">
              <a:solidFill>
                <a:srgbClr val="5D5D5D"/>
              </a:solidFill>
              <a:prstDash val="solid"/>
              <a:miter lim="400000"/>
            </a:ln>
          </a:top>
          <a:bottom>
            <a:ln w="25400" cap="flat">
              <a:solidFill>
                <a:srgbClr val="5D5D5D"/>
              </a:solidFill>
              <a:prstDash val="solid"/>
              <a:miter lim="400000"/>
            </a:ln>
          </a:bottom>
          <a:insideH>
            <a:ln w="25400" cap="flat">
              <a:solidFill>
                <a:srgbClr val="5D5D5D"/>
              </a:solidFill>
              <a:prstDash val="solid"/>
              <a:miter lim="400000"/>
            </a:ln>
          </a:insideH>
          <a:insideV>
            <a:ln w="254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25400" cap="flat">
              <a:solidFill>
                <a:srgbClr val="5D5D5D"/>
              </a:solidFill>
              <a:prstDash val="solid"/>
              <a:miter lim="400000"/>
            </a:ln>
          </a:left>
          <a:right>
            <a:ln w="25400" cap="flat">
              <a:solidFill>
                <a:srgbClr val="5D5D5D"/>
              </a:solidFill>
              <a:prstDash val="solid"/>
              <a:miter lim="400000"/>
            </a:ln>
          </a:right>
          <a:top>
            <a:ln w="25400" cap="flat">
              <a:solidFill>
                <a:srgbClr val="5D5D5D"/>
              </a:solidFill>
              <a:prstDash val="solid"/>
              <a:miter lim="400000"/>
            </a:ln>
          </a:top>
          <a:bottom>
            <a:ln w="25400" cap="flat">
              <a:solidFill>
                <a:srgbClr val="5D5D5D"/>
              </a:solidFill>
              <a:prstDash val="solid"/>
              <a:miter lim="400000"/>
            </a:ln>
          </a:bottom>
          <a:insideH>
            <a:ln w="25400" cap="flat">
              <a:solidFill>
                <a:srgbClr val="5D5D5D"/>
              </a:solidFill>
              <a:prstDash val="solid"/>
              <a:miter lim="400000"/>
            </a:ln>
          </a:insideH>
          <a:insideV>
            <a:ln w="254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25400" cap="flat">
              <a:solidFill>
                <a:srgbClr val="A6AAA9"/>
              </a:solidFill>
              <a:prstDash val="solid"/>
              <a:miter lim="400000"/>
            </a:ln>
          </a:left>
          <a:right>
            <a:ln w="25400" cap="flat">
              <a:solidFill>
                <a:srgbClr val="A6AAA9"/>
              </a:solidFill>
              <a:prstDash val="solid"/>
              <a:miter lim="400000"/>
            </a:ln>
          </a:right>
          <a:top>
            <a:ln w="25400" cap="flat">
              <a:solidFill>
                <a:srgbClr val="A6AAA9"/>
              </a:solidFill>
              <a:prstDash val="solid"/>
              <a:miter lim="400000"/>
            </a:ln>
          </a:top>
          <a:bottom>
            <a:ln w="25400" cap="flat">
              <a:solidFill>
                <a:srgbClr val="A6AAA9"/>
              </a:solidFill>
              <a:prstDash val="solid"/>
              <a:miter lim="400000"/>
            </a:ln>
          </a:bottom>
          <a:insideH>
            <a:ln w="25400" cap="flat">
              <a:solidFill>
                <a:srgbClr val="A6AAA9"/>
              </a:solidFill>
              <a:prstDash val="solid"/>
              <a:miter lim="400000"/>
            </a:ln>
          </a:insideH>
          <a:insideV>
            <a:ln w="254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25400" cap="flat">
              <a:solidFill>
                <a:srgbClr val="A6AAA9"/>
              </a:solidFill>
              <a:prstDash val="solid"/>
              <a:miter lim="400000"/>
            </a:ln>
          </a:left>
          <a:right>
            <a:ln w="25400" cap="flat">
              <a:solidFill>
                <a:srgbClr val="A6AAA9"/>
              </a:solidFill>
              <a:prstDash val="solid"/>
              <a:miter lim="400000"/>
            </a:ln>
          </a:right>
          <a:top>
            <a:ln w="25400" cap="flat">
              <a:solidFill>
                <a:srgbClr val="A6AAA9"/>
              </a:solidFill>
              <a:prstDash val="solid"/>
              <a:miter lim="400000"/>
            </a:ln>
          </a:top>
          <a:bottom>
            <a:ln w="25400" cap="flat">
              <a:solidFill>
                <a:srgbClr val="A6AAA9"/>
              </a:solidFill>
              <a:prstDash val="solid"/>
              <a:miter lim="400000"/>
            </a:ln>
          </a:bottom>
          <a:insideH>
            <a:ln w="25400" cap="flat">
              <a:solidFill>
                <a:srgbClr val="A6AAA9"/>
              </a:solidFill>
              <a:prstDash val="solid"/>
              <a:miter lim="400000"/>
            </a:ln>
          </a:insideH>
          <a:insideV>
            <a:ln w="254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25400" cap="flat">
              <a:solidFill>
                <a:srgbClr val="A6AAA9"/>
              </a:solidFill>
              <a:prstDash val="solid"/>
              <a:miter lim="400000"/>
            </a:ln>
          </a:left>
          <a:right>
            <a:ln w="25400" cap="flat">
              <a:solidFill>
                <a:srgbClr val="A6AAA9"/>
              </a:solidFill>
              <a:prstDash val="solid"/>
              <a:miter lim="400000"/>
            </a:ln>
          </a:right>
          <a:top>
            <a:ln w="25400" cap="flat">
              <a:solidFill>
                <a:srgbClr val="A6AAA9"/>
              </a:solidFill>
              <a:prstDash val="solid"/>
              <a:miter lim="400000"/>
            </a:ln>
          </a:top>
          <a:bottom>
            <a:ln w="25400" cap="flat">
              <a:solidFill>
                <a:srgbClr val="A6AAA9"/>
              </a:solidFill>
              <a:prstDash val="solid"/>
              <a:miter lim="400000"/>
            </a:ln>
          </a:bottom>
          <a:insideH>
            <a:ln w="25400" cap="flat">
              <a:solidFill>
                <a:srgbClr val="A6AAA9"/>
              </a:solidFill>
              <a:prstDash val="solid"/>
              <a:miter lim="400000"/>
            </a:ln>
          </a:insideH>
          <a:insideV>
            <a:ln w="254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25400" cap="flat">
              <a:solidFill>
                <a:srgbClr val="A6AAA9"/>
              </a:solidFill>
              <a:prstDash val="solid"/>
              <a:miter lim="400000"/>
            </a:ln>
          </a:left>
          <a:right>
            <a:ln w="25400" cap="flat">
              <a:solidFill>
                <a:srgbClr val="A6AAA9"/>
              </a:solidFill>
              <a:prstDash val="solid"/>
              <a:miter lim="400000"/>
            </a:ln>
          </a:right>
          <a:top>
            <a:ln w="25400" cap="flat">
              <a:solidFill>
                <a:srgbClr val="A6AAA9"/>
              </a:solidFill>
              <a:prstDash val="solid"/>
              <a:miter lim="400000"/>
            </a:ln>
          </a:top>
          <a:bottom>
            <a:ln w="25400" cap="flat">
              <a:solidFill>
                <a:srgbClr val="A6AAA9"/>
              </a:solidFill>
              <a:prstDash val="solid"/>
              <a:miter lim="400000"/>
            </a:ln>
          </a:bottom>
          <a:insideH>
            <a:ln w="25400" cap="flat">
              <a:solidFill>
                <a:srgbClr val="A6AAA9"/>
              </a:solidFill>
              <a:prstDash val="solid"/>
              <a:miter lim="400000"/>
            </a:ln>
          </a:insideH>
          <a:insideV>
            <a:ln w="254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25400" cap="flat">
              <a:solidFill>
                <a:srgbClr val="000000"/>
              </a:solidFill>
              <a:custDash>
                <a:ds d="200000" sp="200000"/>
              </a:custDash>
              <a:miter lim="400000"/>
            </a:ln>
          </a:left>
          <a:right>
            <a:ln w="25400" cap="flat">
              <a:solidFill>
                <a:srgbClr val="000000"/>
              </a:solidFill>
              <a:custDash>
                <a:ds d="200000" sp="200000"/>
              </a:custDash>
              <a:miter lim="400000"/>
            </a:ln>
          </a:right>
          <a:top>
            <a:ln w="25400" cap="flat">
              <a:solidFill>
                <a:srgbClr val="000000"/>
              </a:solidFill>
              <a:custDash>
                <a:ds d="200000" sp="200000"/>
              </a:custDash>
              <a:miter lim="400000"/>
            </a:ln>
          </a:top>
          <a:bottom>
            <a:ln w="25400" cap="flat">
              <a:solidFill>
                <a:srgbClr val="000000"/>
              </a:solidFill>
              <a:custDash>
                <a:ds d="200000" sp="200000"/>
              </a:custDash>
              <a:miter lim="400000"/>
            </a:ln>
          </a:bottom>
          <a:insideH>
            <a:ln w="25400" cap="flat">
              <a:solidFill>
                <a:srgbClr val="000000"/>
              </a:solidFill>
              <a:custDash>
                <a:ds d="200000" sp="200000"/>
              </a:custDash>
              <a:miter lim="400000"/>
            </a:ln>
          </a:insideH>
          <a:insideV>
            <a:ln w="254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25400" cap="flat">
              <a:solidFill>
                <a:srgbClr val="000000"/>
              </a:solidFill>
              <a:prstDash val="solid"/>
              <a:miter lim="400000"/>
            </a:ln>
          </a:right>
          <a:top>
            <a:ln w="25400" cap="flat">
              <a:solidFill>
                <a:srgbClr val="000000"/>
              </a:solidFill>
              <a:custDash>
                <a:ds d="200000" sp="200000"/>
              </a:custDash>
              <a:miter lim="400000"/>
            </a:ln>
          </a:top>
          <a:bottom>
            <a:ln w="25400" cap="flat">
              <a:solidFill>
                <a:srgbClr val="000000"/>
              </a:solidFill>
              <a:custDash>
                <a:ds d="200000" sp="200000"/>
              </a:custDash>
              <a:miter lim="400000"/>
            </a:ln>
          </a:bottom>
          <a:insideH>
            <a:ln w="25400" cap="flat">
              <a:solidFill>
                <a:srgbClr val="000000"/>
              </a:solidFill>
              <a:custDash>
                <a:ds d="200000" sp="200000"/>
              </a:custDash>
              <a:miter lim="400000"/>
            </a:ln>
          </a:insideH>
          <a:insideV>
            <a:ln w="254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25400" cap="flat">
              <a:solidFill>
                <a:srgbClr val="000000"/>
              </a:solidFill>
              <a:custDash>
                <a:ds d="200000" sp="200000"/>
              </a:custDash>
              <a:miter lim="400000"/>
            </a:ln>
          </a:left>
          <a:right>
            <a:ln w="25400" cap="flat">
              <a:solidFill>
                <a:srgbClr val="000000"/>
              </a:solidFill>
              <a:custDash>
                <a:ds d="200000" sp="200000"/>
              </a:custDash>
              <a:miter lim="400000"/>
            </a:ln>
          </a:right>
          <a:top>
            <a:ln w="25400" cap="flat">
              <a:solidFill>
                <a:srgbClr val="000000"/>
              </a:solidFill>
              <a:prstDash val="solid"/>
              <a:miter lim="400000"/>
            </a:ln>
          </a:top>
          <a:bottom>
            <a:ln w="12700" cap="flat">
              <a:noFill/>
              <a:miter lim="400000"/>
            </a:ln>
          </a:bottom>
          <a:insideH>
            <a:ln w="25400" cap="flat">
              <a:solidFill>
                <a:srgbClr val="000000"/>
              </a:solidFill>
              <a:custDash>
                <a:ds d="200000" sp="200000"/>
              </a:custDash>
              <a:miter lim="400000"/>
            </a:ln>
          </a:insideH>
          <a:insideV>
            <a:ln w="254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25400" cap="flat">
              <a:solidFill>
                <a:srgbClr val="000000"/>
              </a:solidFill>
              <a:custDash>
                <a:ds d="200000" sp="200000"/>
              </a:custDash>
              <a:miter lim="400000"/>
            </a:ln>
          </a:left>
          <a:right>
            <a:ln w="25400" cap="flat">
              <a:solidFill>
                <a:srgbClr val="000000"/>
              </a:solidFill>
              <a:custDash>
                <a:ds d="200000" sp="200000"/>
              </a:custDash>
              <a:miter lim="400000"/>
            </a:ln>
          </a:right>
          <a:top>
            <a:ln w="12700" cap="flat">
              <a:noFill/>
              <a:miter lim="400000"/>
            </a:ln>
          </a:top>
          <a:bottom>
            <a:ln w="25400" cap="flat">
              <a:solidFill>
                <a:srgbClr val="000000"/>
              </a:solidFill>
              <a:prstDash val="solid"/>
              <a:miter lim="400000"/>
            </a:ln>
          </a:bottom>
          <a:insideH>
            <a:ln w="25400" cap="flat">
              <a:solidFill>
                <a:srgbClr val="000000"/>
              </a:solidFill>
              <a:custDash>
                <a:ds d="200000" sp="200000"/>
              </a:custDash>
              <a:miter lim="400000"/>
            </a:ln>
          </a:insideH>
          <a:insideV>
            <a:ln w="254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6493668" y="6895504"/>
            <a:ext cx="30903864" cy="9751220"/>
          </a:xfrm>
          <a:prstGeom prst="rect">
            <a:avLst/>
          </a:prstGeom>
        </p:spPr>
        <p:txBody>
          <a:bodyPr anchor="b"/>
          <a:lstStyle/>
          <a:p>
            <a:pPr/>
            <a:r>
              <a:t>Title Text</a:t>
            </a:r>
          </a:p>
        </p:txBody>
      </p:sp>
      <p:sp>
        <p:nvSpPr>
          <p:cNvPr id="12" name="Body Level One…"/>
          <p:cNvSpPr txBox="1"/>
          <p:nvPr>
            <p:ph type="body" sz="quarter" idx="1"/>
          </p:nvPr>
        </p:nvSpPr>
        <p:spPr>
          <a:xfrm>
            <a:off x="6493668" y="16946760"/>
            <a:ext cx="30903864" cy="3337919"/>
          </a:xfrm>
          <a:prstGeom prst="rect">
            <a:avLst/>
          </a:prstGeom>
        </p:spPr>
        <p:txBody>
          <a:bodyPr anchor="t"/>
          <a:lstStyle>
            <a:lvl1pPr marL="0" indent="0" algn="ctr">
              <a:spcBef>
                <a:spcPts val="0"/>
              </a:spcBef>
              <a:buSzTx/>
              <a:buNone/>
              <a:defRPr sz="12400"/>
            </a:lvl1pPr>
            <a:lvl2pPr marL="0" indent="0" algn="ctr">
              <a:spcBef>
                <a:spcPts val="0"/>
              </a:spcBef>
              <a:buSzTx/>
              <a:buNone/>
              <a:defRPr sz="12400"/>
            </a:lvl2pPr>
            <a:lvl3pPr marL="0" indent="0" algn="ctr">
              <a:spcBef>
                <a:spcPts val="0"/>
              </a:spcBef>
              <a:buSzTx/>
              <a:buNone/>
              <a:defRPr sz="12400"/>
            </a:lvl3pPr>
            <a:lvl4pPr marL="0" indent="0" algn="ctr">
              <a:spcBef>
                <a:spcPts val="0"/>
              </a:spcBef>
              <a:buSzTx/>
              <a:buNone/>
              <a:defRPr sz="12400"/>
            </a:lvl4pPr>
            <a:lvl5pPr marL="0" indent="0" algn="ctr">
              <a:spcBef>
                <a:spcPts val="0"/>
              </a:spcBef>
              <a:buSzTx/>
              <a:buNone/>
              <a:defRPr sz="12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6493668" y="20847248"/>
            <a:ext cx="30903864" cy="1490791"/>
          </a:xfrm>
          <a:prstGeom prst="rect">
            <a:avLst/>
          </a:prstGeom>
        </p:spPr>
        <p:txBody>
          <a:bodyPr anchor="t">
            <a:spAutoFit/>
          </a:bodyPr>
          <a:lstStyle>
            <a:lvl1pPr marL="0" indent="0" algn="ctr">
              <a:spcBef>
                <a:spcPts val="0"/>
              </a:spcBef>
              <a:buSzTx/>
              <a:buNone/>
              <a:defRPr i="1" sz="8000"/>
            </a:lvl1pPr>
          </a:lstStyle>
          <a:p>
            <a:pPr/>
            <a:r>
              <a:t>–Johnny Appleseed</a:t>
            </a:r>
          </a:p>
        </p:txBody>
      </p:sp>
      <p:sp>
        <p:nvSpPr>
          <p:cNvPr id="94" name="“Type a quote here.”"/>
          <p:cNvSpPr txBox="1"/>
          <p:nvPr>
            <p:ph type="body" sz="quarter" idx="14"/>
          </p:nvPr>
        </p:nvSpPr>
        <p:spPr>
          <a:xfrm>
            <a:off x="6493668" y="14547416"/>
            <a:ext cx="30903864" cy="2023343"/>
          </a:xfrm>
          <a:prstGeom prst="rect">
            <a:avLst/>
          </a:prstGeom>
        </p:spPr>
        <p:txBody>
          <a:bodyPr>
            <a:spAutoFit/>
          </a:bodyPr>
          <a:lstStyle>
            <a:lvl1pPr marL="0" indent="0" algn="ctr">
              <a:spcBef>
                <a:spcPts val="0"/>
              </a:spcBef>
              <a:buSzTx/>
              <a:buNone/>
              <a:defRPr sz="114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2743200" y="2057400"/>
            <a:ext cx="38404800" cy="2880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sz="half" idx="13"/>
          </p:nvPr>
        </p:nvSpPr>
        <p:spPr>
          <a:xfrm>
            <a:off x="7543800" y="4045148"/>
            <a:ext cx="28803601" cy="17439681"/>
          </a:xfrm>
          <a:prstGeom prst="rect">
            <a:avLst/>
          </a:prstGeom>
        </p:spPr>
        <p:txBody>
          <a:bodyPr lIns="91439" tIns="45719" rIns="91439" bIns="45719" anchor="t">
            <a:noAutofit/>
          </a:bodyPr>
          <a:lstStyle/>
          <a:p>
            <a:pPr/>
          </a:p>
        </p:txBody>
      </p:sp>
      <p:sp>
        <p:nvSpPr>
          <p:cNvPr id="21" name="Title Text"/>
          <p:cNvSpPr txBox="1"/>
          <p:nvPr>
            <p:ph type="title"/>
          </p:nvPr>
        </p:nvSpPr>
        <p:spPr>
          <a:xfrm>
            <a:off x="6493668" y="21897379"/>
            <a:ext cx="30903864" cy="4200526"/>
          </a:xfrm>
          <a:prstGeom prst="rect">
            <a:avLst/>
          </a:prstGeom>
        </p:spPr>
        <p:txBody>
          <a:bodyPr anchor="b"/>
          <a:lstStyle/>
          <a:p>
            <a:pPr/>
            <a:r>
              <a:t>Title Text</a:t>
            </a:r>
          </a:p>
        </p:txBody>
      </p:sp>
      <p:sp>
        <p:nvSpPr>
          <p:cNvPr id="22" name="Body Level One…"/>
          <p:cNvSpPr txBox="1"/>
          <p:nvPr>
            <p:ph type="body" sz="quarter" idx="1"/>
          </p:nvPr>
        </p:nvSpPr>
        <p:spPr>
          <a:xfrm>
            <a:off x="6493668" y="26135409"/>
            <a:ext cx="30903864" cy="3337918"/>
          </a:xfrm>
          <a:prstGeom prst="rect">
            <a:avLst/>
          </a:prstGeom>
        </p:spPr>
        <p:txBody>
          <a:bodyPr anchor="t"/>
          <a:lstStyle>
            <a:lvl1pPr marL="0" indent="0" algn="ctr">
              <a:spcBef>
                <a:spcPts val="0"/>
              </a:spcBef>
              <a:buSzTx/>
              <a:buNone/>
              <a:defRPr sz="12400"/>
            </a:lvl1pPr>
            <a:lvl2pPr marL="0" indent="0" algn="ctr">
              <a:spcBef>
                <a:spcPts val="0"/>
              </a:spcBef>
              <a:buSzTx/>
              <a:buNone/>
              <a:defRPr sz="12400"/>
            </a:lvl2pPr>
            <a:lvl3pPr marL="0" indent="0" algn="ctr">
              <a:spcBef>
                <a:spcPts val="0"/>
              </a:spcBef>
              <a:buSzTx/>
              <a:buNone/>
              <a:defRPr sz="12400"/>
            </a:lvl3pPr>
            <a:lvl4pPr marL="0" indent="0" algn="ctr">
              <a:spcBef>
                <a:spcPts val="0"/>
              </a:spcBef>
              <a:buSzTx/>
              <a:buNone/>
              <a:defRPr sz="12400"/>
            </a:lvl4pPr>
            <a:lvl5pPr marL="0" indent="0" algn="ctr">
              <a:spcBef>
                <a:spcPts val="0"/>
              </a:spcBef>
              <a:buSzTx/>
              <a:buNone/>
              <a:defRPr sz="124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6493668" y="11583590"/>
            <a:ext cx="30903864" cy="975122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22583179" y="3932634"/>
            <a:ext cx="15751970" cy="24265534"/>
          </a:xfrm>
          <a:prstGeom prst="rect">
            <a:avLst/>
          </a:prstGeom>
        </p:spPr>
        <p:txBody>
          <a:bodyPr lIns="91439" tIns="45719" rIns="91439" bIns="45719" anchor="t">
            <a:noAutofit/>
          </a:bodyPr>
          <a:lstStyle/>
          <a:p>
            <a:pPr/>
          </a:p>
        </p:txBody>
      </p:sp>
      <p:sp>
        <p:nvSpPr>
          <p:cNvPr id="39" name="Title Text"/>
          <p:cNvSpPr txBox="1"/>
          <p:nvPr>
            <p:ph type="title"/>
          </p:nvPr>
        </p:nvSpPr>
        <p:spPr>
          <a:xfrm>
            <a:off x="5556051" y="3932634"/>
            <a:ext cx="15751970" cy="11776473"/>
          </a:xfrm>
          <a:prstGeom prst="rect">
            <a:avLst/>
          </a:prstGeom>
        </p:spPr>
        <p:txBody>
          <a:bodyPr anchor="b"/>
          <a:lstStyle>
            <a:lvl1pPr>
              <a:defRPr sz="20200"/>
            </a:lvl1pPr>
          </a:lstStyle>
          <a:p>
            <a:pPr/>
            <a:r>
              <a:t>Title Text</a:t>
            </a:r>
          </a:p>
        </p:txBody>
      </p:sp>
      <p:sp>
        <p:nvSpPr>
          <p:cNvPr id="40" name="Body Level One…"/>
          <p:cNvSpPr txBox="1"/>
          <p:nvPr>
            <p:ph type="body" sz="quarter" idx="1"/>
          </p:nvPr>
        </p:nvSpPr>
        <p:spPr>
          <a:xfrm>
            <a:off x="5556051" y="16009143"/>
            <a:ext cx="15751970" cy="12151520"/>
          </a:xfrm>
          <a:prstGeom prst="rect">
            <a:avLst/>
          </a:prstGeom>
        </p:spPr>
        <p:txBody>
          <a:bodyPr anchor="t"/>
          <a:lstStyle>
            <a:lvl1pPr marL="0" indent="0" algn="ctr">
              <a:spcBef>
                <a:spcPts val="0"/>
              </a:spcBef>
              <a:buSzTx/>
              <a:buNone/>
              <a:defRPr sz="12400"/>
            </a:lvl1pPr>
            <a:lvl2pPr marL="0" indent="0" algn="ctr">
              <a:spcBef>
                <a:spcPts val="0"/>
              </a:spcBef>
              <a:buSzTx/>
              <a:buNone/>
              <a:defRPr sz="12400"/>
            </a:lvl2pPr>
            <a:lvl3pPr marL="0" indent="0" algn="ctr">
              <a:spcBef>
                <a:spcPts val="0"/>
              </a:spcBef>
              <a:buSzTx/>
              <a:buNone/>
              <a:defRPr sz="12400"/>
            </a:lvl3pPr>
            <a:lvl4pPr marL="0" indent="0" algn="ctr">
              <a:spcBef>
                <a:spcPts val="0"/>
              </a:spcBef>
              <a:buSzTx/>
              <a:buNone/>
              <a:defRPr sz="12400"/>
            </a:lvl4pPr>
            <a:lvl5pPr marL="0" indent="0" algn="ctr">
              <a:spcBef>
                <a:spcPts val="0"/>
              </a:spcBef>
              <a:buSzTx/>
              <a:buNone/>
              <a:defRPr sz="124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xfrm>
            <a:off x="5556051" y="9708356"/>
            <a:ext cx="32779098" cy="18564821"/>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22583179" y="9708356"/>
            <a:ext cx="15751970" cy="18564821"/>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5556051" y="9708356"/>
            <a:ext cx="15751970" cy="18564821"/>
          </a:xfrm>
          <a:prstGeom prst="rect">
            <a:avLst/>
          </a:prstGeom>
        </p:spPr>
        <p:txBody>
          <a:bodyPr/>
          <a:lstStyle>
            <a:lvl1pPr marL="1151164" indent="-1151164">
              <a:spcBef>
                <a:spcPts val="10800"/>
              </a:spcBef>
              <a:defRPr sz="9400"/>
            </a:lvl1pPr>
            <a:lvl2pPr marL="1494064" indent="-1151164">
              <a:spcBef>
                <a:spcPts val="10800"/>
              </a:spcBef>
              <a:defRPr sz="9400"/>
            </a:lvl2pPr>
            <a:lvl3pPr marL="1836964" indent="-1151164">
              <a:spcBef>
                <a:spcPts val="10800"/>
              </a:spcBef>
              <a:defRPr sz="9400"/>
            </a:lvl3pPr>
            <a:lvl4pPr marL="2179864" indent="-1151164">
              <a:spcBef>
                <a:spcPts val="10800"/>
              </a:spcBef>
              <a:defRPr sz="9400"/>
            </a:lvl4pPr>
            <a:lvl5pPr marL="2522764" indent="-1151164">
              <a:spcBef>
                <a:spcPts val="10800"/>
              </a:spcBef>
              <a:defRPr sz="94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xfrm>
            <a:off x="21397925" y="29510831"/>
            <a:ext cx="1075348" cy="1125538"/>
          </a:xfrm>
          <a:prstGeom prst="rect">
            <a:avLst/>
          </a:prstGeom>
        </p:spPr>
        <p:txBody>
          <a:bodyPr/>
          <a:lstStyle>
            <a:lvl1pPr>
              <a:defRPr>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22583179" y="17096779"/>
            <a:ext cx="15751970" cy="11138893"/>
          </a:xfrm>
          <a:prstGeom prst="rect">
            <a:avLst/>
          </a:prstGeom>
        </p:spPr>
        <p:txBody>
          <a:bodyPr lIns="91439" tIns="45719" rIns="91439" bIns="45719" anchor="t">
            <a:noAutofit/>
          </a:bodyPr>
          <a:lstStyle/>
          <a:p>
            <a:pPr/>
          </a:p>
        </p:txBody>
      </p:sp>
      <p:sp>
        <p:nvSpPr>
          <p:cNvPr id="84" name="Image"/>
          <p:cNvSpPr/>
          <p:nvPr>
            <p:ph type="pic" sz="quarter" idx="14"/>
          </p:nvPr>
        </p:nvSpPr>
        <p:spPr>
          <a:xfrm>
            <a:off x="22583179" y="4682728"/>
            <a:ext cx="15751970" cy="11138893"/>
          </a:xfrm>
          <a:prstGeom prst="rect">
            <a:avLst/>
          </a:prstGeom>
        </p:spPr>
        <p:txBody>
          <a:bodyPr lIns="91439" tIns="45719" rIns="91439" bIns="45719" anchor="t">
            <a:noAutofit/>
          </a:bodyPr>
          <a:lstStyle/>
          <a:p>
            <a:pPr/>
          </a:p>
        </p:txBody>
      </p:sp>
      <p:sp>
        <p:nvSpPr>
          <p:cNvPr id="85" name="Image"/>
          <p:cNvSpPr/>
          <p:nvPr>
            <p:ph type="pic" sz="half" idx="15"/>
          </p:nvPr>
        </p:nvSpPr>
        <p:spPr>
          <a:xfrm>
            <a:off x="5556051" y="4682728"/>
            <a:ext cx="15751970" cy="23552944"/>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Body Level One…"/>
          <p:cNvSpPr txBox="1"/>
          <p:nvPr>
            <p:ph type="body" idx="1"/>
          </p:nvPr>
        </p:nvSpPr>
        <p:spPr>
          <a:xfrm>
            <a:off x="5556051" y="5807868"/>
            <a:ext cx="32779098" cy="21302664"/>
          </a:xfrm>
          <a:prstGeom prst="rect">
            <a:avLst/>
          </a:prstGeom>
          <a:ln w="25400">
            <a:miter lim="400000"/>
          </a:ln>
          <a:extLst>
            <a:ext uri="{C572A759-6A51-4108-AA02-DFA0A04FC94B}">
              <ma14:wrappingTextBoxFlag xmlns:ma14="http://schemas.microsoft.com/office/mac/drawingml/2011/main" val="1"/>
            </a:ext>
          </a:extLst>
        </p:spPr>
        <p:txBody>
          <a:bodyPr lIns="150018" tIns="150018" rIns="150018" bIns="150018"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3" name="Title Text"/>
          <p:cNvSpPr txBox="1"/>
          <p:nvPr>
            <p:ph type="title"/>
          </p:nvPr>
        </p:nvSpPr>
        <p:spPr>
          <a:xfrm>
            <a:off x="5556051" y="2807493"/>
            <a:ext cx="32779098" cy="6375798"/>
          </a:xfrm>
          <a:prstGeom prst="rect">
            <a:avLst/>
          </a:prstGeom>
          <a:ln w="25400">
            <a:miter lim="400000"/>
          </a:ln>
          <a:extLst>
            <a:ext uri="{C572A759-6A51-4108-AA02-DFA0A04FC94B}">
              <ma14:wrappingTextBoxFlag xmlns:ma14="http://schemas.microsoft.com/office/mac/drawingml/2011/main" val="1"/>
            </a:ext>
          </a:extLst>
        </p:spPr>
        <p:txBody>
          <a:bodyPr lIns="150018" tIns="150018" rIns="150018" bIns="150018" anchor="ctr">
            <a:normAutofit fontScale="100000" lnSpcReduction="0"/>
          </a:bodyPr>
          <a:lstStyle/>
          <a:p>
            <a:pPr/>
            <a:r>
              <a:t>Title Text</a:t>
            </a:r>
          </a:p>
        </p:txBody>
      </p:sp>
      <p:sp>
        <p:nvSpPr>
          <p:cNvPr id="4" name="Slide Number"/>
          <p:cNvSpPr txBox="1"/>
          <p:nvPr>
            <p:ph type="sldNum" sz="quarter" idx="2"/>
          </p:nvPr>
        </p:nvSpPr>
        <p:spPr>
          <a:xfrm>
            <a:off x="21397925" y="29510831"/>
            <a:ext cx="1075348" cy="1118345"/>
          </a:xfrm>
          <a:prstGeom prst="rect">
            <a:avLst/>
          </a:prstGeom>
          <a:ln w="25400">
            <a:miter lim="400000"/>
          </a:ln>
        </p:spPr>
        <p:txBody>
          <a:bodyPr wrap="none" lIns="150018" tIns="150018" rIns="150018" bIns="150018">
            <a:spAutoFit/>
          </a:bodyPr>
          <a:lstStyle>
            <a:lvl1pPr>
              <a:defRPr b="0" sz="54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1971675" rtl="0" latinLnBrk="0">
        <a:lnSpc>
          <a:spcPct val="100000"/>
        </a:lnSpc>
        <a:spcBef>
          <a:spcPts val="0"/>
        </a:spcBef>
        <a:spcAft>
          <a:spcPts val="0"/>
        </a:spcAft>
        <a:buClrTx/>
        <a:buSzTx/>
        <a:buFontTx/>
        <a:buNone/>
        <a:tabLst/>
        <a:defRPr b="0" baseline="0" cap="none" i="0" spc="0" strike="noStrike" sz="27000" u="none">
          <a:ln>
            <a:noFill/>
          </a:ln>
          <a:solidFill>
            <a:srgbClr val="000000"/>
          </a:solidFill>
          <a:uFillTx/>
          <a:latin typeface="+mn-lt"/>
          <a:ea typeface="+mn-ea"/>
          <a:cs typeface="+mn-cs"/>
          <a:sym typeface="Helvetica Neue Medium"/>
        </a:defRPr>
      </a:lvl1pPr>
      <a:lvl2pPr marL="0" marR="0" indent="0" algn="ctr" defTabSz="1971675" rtl="0" latinLnBrk="0">
        <a:lnSpc>
          <a:spcPct val="100000"/>
        </a:lnSpc>
        <a:spcBef>
          <a:spcPts val="0"/>
        </a:spcBef>
        <a:spcAft>
          <a:spcPts val="0"/>
        </a:spcAft>
        <a:buClrTx/>
        <a:buSzTx/>
        <a:buFontTx/>
        <a:buNone/>
        <a:tabLst/>
        <a:defRPr b="0" baseline="0" cap="none" i="0" spc="0" strike="noStrike" sz="27000" u="none">
          <a:ln>
            <a:noFill/>
          </a:ln>
          <a:solidFill>
            <a:srgbClr val="000000"/>
          </a:solidFill>
          <a:uFillTx/>
          <a:latin typeface="+mn-lt"/>
          <a:ea typeface="+mn-ea"/>
          <a:cs typeface="+mn-cs"/>
          <a:sym typeface="Helvetica Neue Medium"/>
        </a:defRPr>
      </a:lvl2pPr>
      <a:lvl3pPr marL="0" marR="0" indent="0" algn="ctr" defTabSz="1971675" rtl="0" latinLnBrk="0">
        <a:lnSpc>
          <a:spcPct val="100000"/>
        </a:lnSpc>
        <a:spcBef>
          <a:spcPts val="0"/>
        </a:spcBef>
        <a:spcAft>
          <a:spcPts val="0"/>
        </a:spcAft>
        <a:buClrTx/>
        <a:buSzTx/>
        <a:buFontTx/>
        <a:buNone/>
        <a:tabLst/>
        <a:defRPr b="0" baseline="0" cap="none" i="0" spc="0" strike="noStrike" sz="27000" u="none">
          <a:ln>
            <a:noFill/>
          </a:ln>
          <a:solidFill>
            <a:srgbClr val="000000"/>
          </a:solidFill>
          <a:uFillTx/>
          <a:latin typeface="+mn-lt"/>
          <a:ea typeface="+mn-ea"/>
          <a:cs typeface="+mn-cs"/>
          <a:sym typeface="Helvetica Neue Medium"/>
        </a:defRPr>
      </a:lvl3pPr>
      <a:lvl4pPr marL="0" marR="0" indent="0" algn="ctr" defTabSz="1971675" rtl="0" latinLnBrk="0">
        <a:lnSpc>
          <a:spcPct val="100000"/>
        </a:lnSpc>
        <a:spcBef>
          <a:spcPts val="0"/>
        </a:spcBef>
        <a:spcAft>
          <a:spcPts val="0"/>
        </a:spcAft>
        <a:buClrTx/>
        <a:buSzTx/>
        <a:buFontTx/>
        <a:buNone/>
        <a:tabLst/>
        <a:defRPr b="0" baseline="0" cap="none" i="0" spc="0" strike="noStrike" sz="27000" u="none">
          <a:ln>
            <a:noFill/>
          </a:ln>
          <a:solidFill>
            <a:srgbClr val="000000"/>
          </a:solidFill>
          <a:uFillTx/>
          <a:latin typeface="+mn-lt"/>
          <a:ea typeface="+mn-ea"/>
          <a:cs typeface="+mn-cs"/>
          <a:sym typeface="Helvetica Neue Medium"/>
        </a:defRPr>
      </a:lvl4pPr>
      <a:lvl5pPr marL="0" marR="0" indent="0" algn="ctr" defTabSz="1971675" rtl="0" latinLnBrk="0">
        <a:lnSpc>
          <a:spcPct val="100000"/>
        </a:lnSpc>
        <a:spcBef>
          <a:spcPts val="0"/>
        </a:spcBef>
        <a:spcAft>
          <a:spcPts val="0"/>
        </a:spcAft>
        <a:buClrTx/>
        <a:buSzTx/>
        <a:buFontTx/>
        <a:buNone/>
        <a:tabLst/>
        <a:defRPr b="0" baseline="0" cap="none" i="0" spc="0" strike="noStrike" sz="27000" u="none">
          <a:ln>
            <a:noFill/>
          </a:ln>
          <a:solidFill>
            <a:srgbClr val="000000"/>
          </a:solidFill>
          <a:uFillTx/>
          <a:latin typeface="+mn-lt"/>
          <a:ea typeface="+mn-ea"/>
          <a:cs typeface="+mn-cs"/>
          <a:sym typeface="Helvetica Neue Medium"/>
        </a:defRPr>
      </a:lvl5pPr>
      <a:lvl6pPr marL="0" marR="0" indent="0" algn="ctr" defTabSz="1971675" rtl="0" latinLnBrk="0">
        <a:lnSpc>
          <a:spcPct val="100000"/>
        </a:lnSpc>
        <a:spcBef>
          <a:spcPts val="0"/>
        </a:spcBef>
        <a:spcAft>
          <a:spcPts val="0"/>
        </a:spcAft>
        <a:buClrTx/>
        <a:buSzTx/>
        <a:buFontTx/>
        <a:buNone/>
        <a:tabLst/>
        <a:defRPr b="0" baseline="0" cap="none" i="0" spc="0" strike="noStrike" sz="27000" u="none">
          <a:ln>
            <a:noFill/>
          </a:ln>
          <a:solidFill>
            <a:srgbClr val="000000"/>
          </a:solidFill>
          <a:uFillTx/>
          <a:latin typeface="+mn-lt"/>
          <a:ea typeface="+mn-ea"/>
          <a:cs typeface="+mn-cs"/>
          <a:sym typeface="Helvetica Neue Medium"/>
        </a:defRPr>
      </a:lvl6pPr>
      <a:lvl7pPr marL="0" marR="0" indent="0" algn="ctr" defTabSz="1971675" rtl="0" latinLnBrk="0">
        <a:lnSpc>
          <a:spcPct val="100000"/>
        </a:lnSpc>
        <a:spcBef>
          <a:spcPts val="0"/>
        </a:spcBef>
        <a:spcAft>
          <a:spcPts val="0"/>
        </a:spcAft>
        <a:buClrTx/>
        <a:buSzTx/>
        <a:buFontTx/>
        <a:buNone/>
        <a:tabLst/>
        <a:defRPr b="0" baseline="0" cap="none" i="0" spc="0" strike="noStrike" sz="27000" u="none">
          <a:ln>
            <a:noFill/>
          </a:ln>
          <a:solidFill>
            <a:srgbClr val="000000"/>
          </a:solidFill>
          <a:uFillTx/>
          <a:latin typeface="+mn-lt"/>
          <a:ea typeface="+mn-ea"/>
          <a:cs typeface="+mn-cs"/>
          <a:sym typeface="Helvetica Neue Medium"/>
        </a:defRPr>
      </a:lvl7pPr>
      <a:lvl8pPr marL="0" marR="0" indent="0" algn="ctr" defTabSz="1971675" rtl="0" latinLnBrk="0">
        <a:lnSpc>
          <a:spcPct val="100000"/>
        </a:lnSpc>
        <a:spcBef>
          <a:spcPts val="0"/>
        </a:spcBef>
        <a:spcAft>
          <a:spcPts val="0"/>
        </a:spcAft>
        <a:buClrTx/>
        <a:buSzTx/>
        <a:buFontTx/>
        <a:buNone/>
        <a:tabLst/>
        <a:defRPr b="0" baseline="0" cap="none" i="0" spc="0" strike="noStrike" sz="27000" u="none">
          <a:ln>
            <a:noFill/>
          </a:ln>
          <a:solidFill>
            <a:srgbClr val="000000"/>
          </a:solidFill>
          <a:uFillTx/>
          <a:latin typeface="+mn-lt"/>
          <a:ea typeface="+mn-ea"/>
          <a:cs typeface="+mn-cs"/>
          <a:sym typeface="Helvetica Neue Medium"/>
        </a:defRPr>
      </a:lvl8pPr>
      <a:lvl9pPr marL="0" marR="0" indent="0" algn="ctr" defTabSz="1971675" rtl="0" latinLnBrk="0">
        <a:lnSpc>
          <a:spcPct val="100000"/>
        </a:lnSpc>
        <a:spcBef>
          <a:spcPts val="0"/>
        </a:spcBef>
        <a:spcAft>
          <a:spcPts val="0"/>
        </a:spcAft>
        <a:buClrTx/>
        <a:buSzTx/>
        <a:buFontTx/>
        <a:buNone/>
        <a:tabLst/>
        <a:defRPr b="0" baseline="0" cap="none" i="0" spc="0" strike="noStrike" sz="27000" u="none">
          <a:ln>
            <a:noFill/>
          </a:ln>
          <a:solidFill>
            <a:srgbClr val="000000"/>
          </a:solidFill>
          <a:uFillTx/>
          <a:latin typeface="+mn-lt"/>
          <a:ea typeface="+mn-ea"/>
          <a:cs typeface="+mn-cs"/>
          <a:sym typeface="Helvetica Neue Medium"/>
        </a:defRPr>
      </a:lvl9pPr>
    </p:titleStyle>
    <p:bodyStyle>
      <a:lvl1pPr marL="1500187" marR="0" indent="-1500187" algn="l" defTabSz="1971675" rtl="0" latinLnBrk="0">
        <a:lnSpc>
          <a:spcPct val="100000"/>
        </a:lnSpc>
        <a:spcBef>
          <a:spcPts val="14100"/>
        </a:spcBef>
        <a:spcAft>
          <a:spcPts val="0"/>
        </a:spcAft>
        <a:buClrTx/>
        <a:buSzPct val="145000"/>
        <a:buFontTx/>
        <a:buChar char="•"/>
        <a:tabLst/>
        <a:defRPr b="0" baseline="0" cap="none" i="0" spc="0" strike="noStrike" sz="10800" u="none">
          <a:ln>
            <a:noFill/>
          </a:ln>
          <a:solidFill>
            <a:srgbClr val="000000"/>
          </a:solidFill>
          <a:uFillTx/>
          <a:latin typeface="Helvetica Neue"/>
          <a:ea typeface="Helvetica Neue"/>
          <a:cs typeface="Helvetica Neue"/>
          <a:sym typeface="Helvetica Neue"/>
        </a:defRPr>
      </a:lvl1pPr>
      <a:lvl2pPr marL="1944687" marR="0" indent="-1500187" algn="l" defTabSz="1971675" rtl="0" latinLnBrk="0">
        <a:lnSpc>
          <a:spcPct val="100000"/>
        </a:lnSpc>
        <a:spcBef>
          <a:spcPts val="14100"/>
        </a:spcBef>
        <a:spcAft>
          <a:spcPts val="0"/>
        </a:spcAft>
        <a:buClrTx/>
        <a:buSzPct val="145000"/>
        <a:buFontTx/>
        <a:buChar char="•"/>
        <a:tabLst/>
        <a:defRPr b="0" baseline="0" cap="none" i="0" spc="0" strike="noStrike" sz="10800" u="none">
          <a:ln>
            <a:noFill/>
          </a:ln>
          <a:solidFill>
            <a:srgbClr val="000000"/>
          </a:solidFill>
          <a:uFillTx/>
          <a:latin typeface="Helvetica Neue"/>
          <a:ea typeface="Helvetica Neue"/>
          <a:cs typeface="Helvetica Neue"/>
          <a:sym typeface="Helvetica Neue"/>
        </a:defRPr>
      </a:lvl2pPr>
      <a:lvl3pPr marL="2389187" marR="0" indent="-1500187" algn="l" defTabSz="1971675" rtl="0" latinLnBrk="0">
        <a:lnSpc>
          <a:spcPct val="100000"/>
        </a:lnSpc>
        <a:spcBef>
          <a:spcPts val="14100"/>
        </a:spcBef>
        <a:spcAft>
          <a:spcPts val="0"/>
        </a:spcAft>
        <a:buClrTx/>
        <a:buSzPct val="145000"/>
        <a:buFontTx/>
        <a:buChar char="•"/>
        <a:tabLst/>
        <a:defRPr b="0" baseline="0" cap="none" i="0" spc="0" strike="noStrike" sz="10800" u="none">
          <a:ln>
            <a:noFill/>
          </a:ln>
          <a:solidFill>
            <a:srgbClr val="000000"/>
          </a:solidFill>
          <a:uFillTx/>
          <a:latin typeface="Helvetica Neue"/>
          <a:ea typeface="Helvetica Neue"/>
          <a:cs typeface="Helvetica Neue"/>
          <a:sym typeface="Helvetica Neue"/>
        </a:defRPr>
      </a:lvl3pPr>
      <a:lvl4pPr marL="2833687" marR="0" indent="-1500187" algn="l" defTabSz="1971675" rtl="0" latinLnBrk="0">
        <a:lnSpc>
          <a:spcPct val="100000"/>
        </a:lnSpc>
        <a:spcBef>
          <a:spcPts val="14100"/>
        </a:spcBef>
        <a:spcAft>
          <a:spcPts val="0"/>
        </a:spcAft>
        <a:buClrTx/>
        <a:buSzPct val="145000"/>
        <a:buFontTx/>
        <a:buChar char="•"/>
        <a:tabLst/>
        <a:defRPr b="0" baseline="0" cap="none" i="0" spc="0" strike="noStrike" sz="10800" u="none">
          <a:ln>
            <a:noFill/>
          </a:ln>
          <a:solidFill>
            <a:srgbClr val="000000"/>
          </a:solidFill>
          <a:uFillTx/>
          <a:latin typeface="Helvetica Neue"/>
          <a:ea typeface="Helvetica Neue"/>
          <a:cs typeface="Helvetica Neue"/>
          <a:sym typeface="Helvetica Neue"/>
        </a:defRPr>
      </a:lvl4pPr>
      <a:lvl5pPr marL="3278187" marR="0" indent="-1500187" algn="l" defTabSz="1971675" rtl="0" latinLnBrk="0">
        <a:lnSpc>
          <a:spcPct val="100000"/>
        </a:lnSpc>
        <a:spcBef>
          <a:spcPts val="14100"/>
        </a:spcBef>
        <a:spcAft>
          <a:spcPts val="0"/>
        </a:spcAft>
        <a:buClrTx/>
        <a:buSzPct val="145000"/>
        <a:buFontTx/>
        <a:buChar char="•"/>
        <a:tabLst/>
        <a:defRPr b="0" baseline="0" cap="none" i="0" spc="0" strike="noStrike" sz="10800" u="none">
          <a:ln>
            <a:noFill/>
          </a:ln>
          <a:solidFill>
            <a:srgbClr val="000000"/>
          </a:solidFill>
          <a:uFillTx/>
          <a:latin typeface="Helvetica Neue"/>
          <a:ea typeface="Helvetica Neue"/>
          <a:cs typeface="Helvetica Neue"/>
          <a:sym typeface="Helvetica Neue"/>
        </a:defRPr>
      </a:lvl5pPr>
      <a:lvl6pPr marL="3722687" marR="0" indent="-1500187" algn="l" defTabSz="1971675" rtl="0" latinLnBrk="0">
        <a:lnSpc>
          <a:spcPct val="100000"/>
        </a:lnSpc>
        <a:spcBef>
          <a:spcPts val="14100"/>
        </a:spcBef>
        <a:spcAft>
          <a:spcPts val="0"/>
        </a:spcAft>
        <a:buClrTx/>
        <a:buSzPct val="145000"/>
        <a:buFontTx/>
        <a:buChar char="•"/>
        <a:tabLst/>
        <a:defRPr b="0" baseline="0" cap="none" i="0" spc="0" strike="noStrike" sz="10800" u="none">
          <a:ln>
            <a:noFill/>
          </a:ln>
          <a:solidFill>
            <a:srgbClr val="000000"/>
          </a:solidFill>
          <a:uFillTx/>
          <a:latin typeface="Helvetica Neue"/>
          <a:ea typeface="Helvetica Neue"/>
          <a:cs typeface="Helvetica Neue"/>
          <a:sym typeface="Helvetica Neue"/>
        </a:defRPr>
      </a:lvl6pPr>
      <a:lvl7pPr marL="4167187" marR="0" indent="-1500187" algn="l" defTabSz="1971675" rtl="0" latinLnBrk="0">
        <a:lnSpc>
          <a:spcPct val="100000"/>
        </a:lnSpc>
        <a:spcBef>
          <a:spcPts val="14100"/>
        </a:spcBef>
        <a:spcAft>
          <a:spcPts val="0"/>
        </a:spcAft>
        <a:buClrTx/>
        <a:buSzPct val="145000"/>
        <a:buFontTx/>
        <a:buChar char="•"/>
        <a:tabLst/>
        <a:defRPr b="0" baseline="0" cap="none" i="0" spc="0" strike="noStrike" sz="10800" u="none">
          <a:ln>
            <a:noFill/>
          </a:ln>
          <a:solidFill>
            <a:srgbClr val="000000"/>
          </a:solidFill>
          <a:uFillTx/>
          <a:latin typeface="Helvetica Neue"/>
          <a:ea typeface="Helvetica Neue"/>
          <a:cs typeface="Helvetica Neue"/>
          <a:sym typeface="Helvetica Neue"/>
        </a:defRPr>
      </a:lvl7pPr>
      <a:lvl8pPr marL="4611687" marR="0" indent="-1500187" algn="l" defTabSz="1971675" rtl="0" latinLnBrk="0">
        <a:lnSpc>
          <a:spcPct val="100000"/>
        </a:lnSpc>
        <a:spcBef>
          <a:spcPts val="14100"/>
        </a:spcBef>
        <a:spcAft>
          <a:spcPts val="0"/>
        </a:spcAft>
        <a:buClrTx/>
        <a:buSzPct val="145000"/>
        <a:buFontTx/>
        <a:buChar char="•"/>
        <a:tabLst/>
        <a:defRPr b="0" baseline="0" cap="none" i="0" spc="0" strike="noStrike" sz="10800" u="none">
          <a:ln>
            <a:noFill/>
          </a:ln>
          <a:solidFill>
            <a:srgbClr val="000000"/>
          </a:solidFill>
          <a:uFillTx/>
          <a:latin typeface="Helvetica Neue"/>
          <a:ea typeface="Helvetica Neue"/>
          <a:cs typeface="Helvetica Neue"/>
          <a:sym typeface="Helvetica Neue"/>
        </a:defRPr>
      </a:lvl8pPr>
      <a:lvl9pPr marL="5056187" marR="0" indent="-1500187" algn="l" defTabSz="1971675" rtl="0" latinLnBrk="0">
        <a:lnSpc>
          <a:spcPct val="100000"/>
        </a:lnSpc>
        <a:spcBef>
          <a:spcPts val="14100"/>
        </a:spcBef>
        <a:spcAft>
          <a:spcPts val="0"/>
        </a:spcAft>
        <a:buClrTx/>
        <a:buSzPct val="145000"/>
        <a:buFontTx/>
        <a:buChar char="•"/>
        <a:tabLst/>
        <a:defRPr b="0" baseline="0" cap="none" i="0" spc="0" strike="noStrike" sz="10800" u="none">
          <a:ln>
            <a:noFill/>
          </a:ln>
          <a:solidFill>
            <a:srgbClr val="000000"/>
          </a:solidFill>
          <a:uFillTx/>
          <a:latin typeface="Helvetica Neue"/>
          <a:ea typeface="Helvetica Neue"/>
          <a:cs typeface="Helvetica Neue"/>
          <a:sym typeface="Helvetica Neue"/>
        </a:defRPr>
      </a:lvl9pPr>
    </p:bodyStyle>
    <p:otherStyle>
      <a:lvl1pPr marL="0" marR="0" indent="0" algn="ctr" defTabSz="1971675" latinLnBrk="0">
        <a:lnSpc>
          <a:spcPct val="100000"/>
        </a:lnSpc>
        <a:spcBef>
          <a:spcPts val="0"/>
        </a:spcBef>
        <a:spcAft>
          <a:spcPts val="0"/>
        </a:spcAft>
        <a:buClrTx/>
        <a:buSzTx/>
        <a:buFontTx/>
        <a:buNone/>
        <a:tabLst/>
        <a:defRPr b="0" baseline="0" cap="none" i="0" spc="0" strike="noStrike" sz="5400" u="none">
          <a:ln>
            <a:noFill/>
          </a:ln>
          <a:solidFill>
            <a:schemeClr val="tx1"/>
          </a:solidFill>
          <a:uFillTx/>
          <a:latin typeface="+mn-lt"/>
          <a:ea typeface="+mn-ea"/>
          <a:cs typeface="+mn-cs"/>
          <a:sym typeface="Helvetica Neue Light"/>
        </a:defRPr>
      </a:lvl1pPr>
      <a:lvl2pPr marL="0" marR="0" indent="228600" algn="ctr" defTabSz="1971675" latinLnBrk="0">
        <a:lnSpc>
          <a:spcPct val="100000"/>
        </a:lnSpc>
        <a:spcBef>
          <a:spcPts val="0"/>
        </a:spcBef>
        <a:spcAft>
          <a:spcPts val="0"/>
        </a:spcAft>
        <a:buClrTx/>
        <a:buSzTx/>
        <a:buFontTx/>
        <a:buNone/>
        <a:tabLst/>
        <a:defRPr b="0" baseline="0" cap="none" i="0" spc="0" strike="noStrike" sz="5400" u="none">
          <a:ln>
            <a:noFill/>
          </a:ln>
          <a:solidFill>
            <a:schemeClr val="tx1"/>
          </a:solidFill>
          <a:uFillTx/>
          <a:latin typeface="+mn-lt"/>
          <a:ea typeface="+mn-ea"/>
          <a:cs typeface="+mn-cs"/>
          <a:sym typeface="Helvetica Neue Light"/>
        </a:defRPr>
      </a:lvl2pPr>
      <a:lvl3pPr marL="0" marR="0" indent="457200" algn="ctr" defTabSz="1971675" latinLnBrk="0">
        <a:lnSpc>
          <a:spcPct val="100000"/>
        </a:lnSpc>
        <a:spcBef>
          <a:spcPts val="0"/>
        </a:spcBef>
        <a:spcAft>
          <a:spcPts val="0"/>
        </a:spcAft>
        <a:buClrTx/>
        <a:buSzTx/>
        <a:buFontTx/>
        <a:buNone/>
        <a:tabLst/>
        <a:defRPr b="0" baseline="0" cap="none" i="0" spc="0" strike="noStrike" sz="5400" u="none">
          <a:ln>
            <a:noFill/>
          </a:ln>
          <a:solidFill>
            <a:schemeClr val="tx1"/>
          </a:solidFill>
          <a:uFillTx/>
          <a:latin typeface="+mn-lt"/>
          <a:ea typeface="+mn-ea"/>
          <a:cs typeface="+mn-cs"/>
          <a:sym typeface="Helvetica Neue Light"/>
        </a:defRPr>
      </a:lvl3pPr>
      <a:lvl4pPr marL="0" marR="0" indent="685800" algn="ctr" defTabSz="1971675" latinLnBrk="0">
        <a:lnSpc>
          <a:spcPct val="100000"/>
        </a:lnSpc>
        <a:spcBef>
          <a:spcPts val="0"/>
        </a:spcBef>
        <a:spcAft>
          <a:spcPts val="0"/>
        </a:spcAft>
        <a:buClrTx/>
        <a:buSzTx/>
        <a:buFontTx/>
        <a:buNone/>
        <a:tabLst/>
        <a:defRPr b="0" baseline="0" cap="none" i="0" spc="0" strike="noStrike" sz="5400" u="none">
          <a:ln>
            <a:noFill/>
          </a:ln>
          <a:solidFill>
            <a:schemeClr val="tx1"/>
          </a:solidFill>
          <a:uFillTx/>
          <a:latin typeface="+mn-lt"/>
          <a:ea typeface="+mn-ea"/>
          <a:cs typeface="+mn-cs"/>
          <a:sym typeface="Helvetica Neue Light"/>
        </a:defRPr>
      </a:lvl4pPr>
      <a:lvl5pPr marL="0" marR="0" indent="914400" algn="ctr" defTabSz="1971675" latinLnBrk="0">
        <a:lnSpc>
          <a:spcPct val="100000"/>
        </a:lnSpc>
        <a:spcBef>
          <a:spcPts val="0"/>
        </a:spcBef>
        <a:spcAft>
          <a:spcPts val="0"/>
        </a:spcAft>
        <a:buClrTx/>
        <a:buSzTx/>
        <a:buFontTx/>
        <a:buNone/>
        <a:tabLst/>
        <a:defRPr b="0" baseline="0" cap="none" i="0" spc="0" strike="noStrike" sz="5400" u="none">
          <a:ln>
            <a:noFill/>
          </a:ln>
          <a:solidFill>
            <a:schemeClr val="tx1"/>
          </a:solidFill>
          <a:uFillTx/>
          <a:latin typeface="+mn-lt"/>
          <a:ea typeface="+mn-ea"/>
          <a:cs typeface="+mn-cs"/>
          <a:sym typeface="Helvetica Neue Light"/>
        </a:defRPr>
      </a:lvl5pPr>
      <a:lvl6pPr marL="0" marR="0" indent="1143000" algn="ctr" defTabSz="1971675" latinLnBrk="0">
        <a:lnSpc>
          <a:spcPct val="100000"/>
        </a:lnSpc>
        <a:spcBef>
          <a:spcPts val="0"/>
        </a:spcBef>
        <a:spcAft>
          <a:spcPts val="0"/>
        </a:spcAft>
        <a:buClrTx/>
        <a:buSzTx/>
        <a:buFontTx/>
        <a:buNone/>
        <a:tabLst/>
        <a:defRPr b="0" baseline="0" cap="none" i="0" spc="0" strike="noStrike" sz="5400" u="none">
          <a:ln>
            <a:noFill/>
          </a:ln>
          <a:solidFill>
            <a:schemeClr val="tx1"/>
          </a:solidFill>
          <a:uFillTx/>
          <a:latin typeface="+mn-lt"/>
          <a:ea typeface="+mn-ea"/>
          <a:cs typeface="+mn-cs"/>
          <a:sym typeface="Helvetica Neue Light"/>
        </a:defRPr>
      </a:lvl6pPr>
      <a:lvl7pPr marL="0" marR="0" indent="1371600" algn="ctr" defTabSz="1971675" latinLnBrk="0">
        <a:lnSpc>
          <a:spcPct val="100000"/>
        </a:lnSpc>
        <a:spcBef>
          <a:spcPts val="0"/>
        </a:spcBef>
        <a:spcAft>
          <a:spcPts val="0"/>
        </a:spcAft>
        <a:buClrTx/>
        <a:buSzTx/>
        <a:buFontTx/>
        <a:buNone/>
        <a:tabLst/>
        <a:defRPr b="0" baseline="0" cap="none" i="0" spc="0" strike="noStrike" sz="5400" u="none">
          <a:ln>
            <a:noFill/>
          </a:ln>
          <a:solidFill>
            <a:schemeClr val="tx1"/>
          </a:solidFill>
          <a:uFillTx/>
          <a:latin typeface="+mn-lt"/>
          <a:ea typeface="+mn-ea"/>
          <a:cs typeface="+mn-cs"/>
          <a:sym typeface="Helvetica Neue Light"/>
        </a:defRPr>
      </a:lvl7pPr>
      <a:lvl8pPr marL="0" marR="0" indent="1600200" algn="ctr" defTabSz="1971675" latinLnBrk="0">
        <a:lnSpc>
          <a:spcPct val="100000"/>
        </a:lnSpc>
        <a:spcBef>
          <a:spcPts val="0"/>
        </a:spcBef>
        <a:spcAft>
          <a:spcPts val="0"/>
        </a:spcAft>
        <a:buClrTx/>
        <a:buSzTx/>
        <a:buFontTx/>
        <a:buNone/>
        <a:tabLst/>
        <a:defRPr b="0" baseline="0" cap="none" i="0" spc="0" strike="noStrike" sz="5400" u="none">
          <a:ln>
            <a:noFill/>
          </a:ln>
          <a:solidFill>
            <a:schemeClr val="tx1"/>
          </a:solidFill>
          <a:uFillTx/>
          <a:latin typeface="+mn-lt"/>
          <a:ea typeface="+mn-ea"/>
          <a:cs typeface="+mn-cs"/>
          <a:sym typeface="Helvetica Neue Light"/>
        </a:defRPr>
      </a:lvl8pPr>
      <a:lvl9pPr marL="0" marR="0" indent="1828800" algn="ctr" defTabSz="1971675" latinLnBrk="0">
        <a:lnSpc>
          <a:spcPct val="100000"/>
        </a:lnSpc>
        <a:spcBef>
          <a:spcPts val="0"/>
        </a:spcBef>
        <a:spcAft>
          <a:spcPts val="0"/>
        </a:spcAft>
        <a:buClrTx/>
        <a:buSzTx/>
        <a:buFontTx/>
        <a:buNone/>
        <a:tabLst/>
        <a:defRPr b="0" baseline="0" cap="none" i="0" spc="0" strike="noStrike" sz="54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jpeg"/><Relationship Id="rId6" Type="http://schemas.openxmlformats.org/officeDocument/2006/relationships/image" Target="../media/image2.jpeg"/><Relationship Id="rId7" Type="http://schemas.openxmlformats.org/officeDocument/2006/relationships/image" Target="../media/image3.jpeg"/><Relationship Id="rId8" Type="http://schemas.openxmlformats.org/officeDocument/2006/relationships/image" Target="../media/image4.jpeg"/><Relationship Id="rId9" Type="http://schemas.openxmlformats.org/officeDocument/2006/relationships/image" Target="../media/image5.jpeg"/><Relationship Id="rId10" Type="http://schemas.openxmlformats.org/officeDocument/2006/relationships/image" Target="../media/image6.jpeg"/><Relationship Id="rId11" Type="http://schemas.openxmlformats.org/officeDocument/2006/relationships/image" Target="../media/image7.jpeg"/><Relationship Id="rId12" Type="http://schemas.openxmlformats.org/officeDocument/2006/relationships/image" Target="../media/image8.jpeg"/><Relationship Id="rId13" Type="http://schemas.openxmlformats.org/officeDocument/2006/relationships/image" Target="../media/image9.jpeg"/><Relationship Id="rId14" Type="http://schemas.openxmlformats.org/officeDocument/2006/relationships/image" Target="../media/image4.png"/><Relationship Id="rId15" Type="http://schemas.openxmlformats.org/officeDocument/2006/relationships/image" Target="../media/image5.png"/><Relationship Id="rId16" Type="http://schemas.openxmlformats.org/officeDocument/2006/relationships/image" Target="../media/image6.png"/><Relationship Id="rId17" Type="http://schemas.openxmlformats.org/officeDocument/2006/relationships/image" Target="../media/image7.png"/><Relationship Id="rId18" Type="http://schemas.openxmlformats.org/officeDocument/2006/relationships/image" Target="../media/image8.png"/><Relationship Id="rId19" Type="http://schemas.openxmlformats.org/officeDocument/2006/relationships/image" Target="../media/image9.png"/><Relationship Id="rId20" Type="http://schemas.openxmlformats.org/officeDocument/2006/relationships/image" Target="../media/image10.png"/><Relationship Id="rId21" Type="http://schemas.openxmlformats.org/officeDocument/2006/relationships/image" Target="../media/image11.png"/><Relationship Id="rId22" Type="http://schemas.openxmlformats.org/officeDocument/2006/relationships/image" Target="../media/image12.png"/><Relationship Id="rId23" Type="http://schemas.openxmlformats.org/officeDocument/2006/relationships/image" Target="../media/image13.png"/><Relationship Id="rId24" Type="http://schemas.openxmlformats.org/officeDocument/2006/relationships/image" Target="../media/image14.png"/><Relationship Id="rId25" Type="http://schemas.openxmlformats.org/officeDocument/2006/relationships/image" Target="../media/image15.png"/><Relationship Id="rId26" Type="http://schemas.openxmlformats.org/officeDocument/2006/relationships/image" Target="../media/image16.png"/><Relationship Id="rId27" Type="http://schemas.openxmlformats.org/officeDocument/2006/relationships/image" Target="../media/image17.png"/><Relationship Id="rId28" Type="http://schemas.openxmlformats.org/officeDocument/2006/relationships/image" Target="../media/image18.png"/><Relationship Id="rId29" Type="http://schemas.openxmlformats.org/officeDocument/2006/relationships/image" Target="../media/image19.png"/><Relationship Id="rId30" Type="http://schemas.openxmlformats.org/officeDocument/2006/relationships/image" Target="../media/image20.png"/><Relationship Id="rId31" Type="http://schemas.openxmlformats.org/officeDocument/2006/relationships/image" Target="../media/image21.png"/><Relationship Id="rId32" Type="http://schemas.openxmlformats.org/officeDocument/2006/relationships/image" Target="../media/image22.png"/><Relationship Id="rId33" Type="http://schemas.openxmlformats.org/officeDocument/2006/relationships/image" Target="../media/image23.png"/><Relationship Id="rId34" Type="http://schemas.openxmlformats.org/officeDocument/2006/relationships/image" Target="../media/image24.png"/><Relationship Id="rId35" Type="http://schemas.openxmlformats.org/officeDocument/2006/relationships/image" Target="../media/image25.png"/><Relationship Id="rId36" Type="http://schemas.openxmlformats.org/officeDocument/2006/relationships/image" Target="../media/image26.png"/><Relationship Id="rId37" Type="http://schemas.openxmlformats.org/officeDocument/2006/relationships/image" Target="../media/image27.png"/><Relationship Id="rId38"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9" name="Image" descr="Image"/>
          <p:cNvPicPr>
            <a:picLocks noChangeAspect="1"/>
          </p:cNvPicPr>
          <p:nvPr/>
        </p:nvPicPr>
        <p:blipFill>
          <a:blip r:embed="rId2">
            <a:extLst/>
          </a:blip>
          <a:stretch>
            <a:fillRect/>
          </a:stretch>
        </p:blipFill>
        <p:spPr>
          <a:xfrm>
            <a:off x="1524000" y="1048492"/>
            <a:ext cx="3799286" cy="3799287"/>
          </a:xfrm>
          <a:prstGeom prst="rect">
            <a:avLst/>
          </a:prstGeom>
          <a:ln w="25400">
            <a:miter lim="400000"/>
          </a:ln>
        </p:spPr>
      </p:pic>
      <p:sp>
        <p:nvSpPr>
          <p:cNvPr id="120" name="Nucleus Accumbens Response to Stimulant Cues Predicts Relapse"/>
          <p:cNvSpPr txBox="1"/>
          <p:nvPr/>
        </p:nvSpPr>
        <p:spPr>
          <a:xfrm>
            <a:off x="7415570" y="1187809"/>
            <a:ext cx="29802585" cy="2403725"/>
          </a:xfrm>
          <a:prstGeom prst="rect">
            <a:avLst/>
          </a:prstGeom>
          <a:ln w="25400">
            <a:miter lim="400000"/>
          </a:ln>
          <a:extLst>
            <a:ext uri="{C572A759-6A51-4108-AA02-DFA0A04FC94B}">
              <ma14:wrappingTextBoxFlag xmlns:ma14="http://schemas.microsoft.com/office/mac/drawingml/2011/main" val="1"/>
            </a:ext>
          </a:extLst>
        </p:spPr>
        <p:txBody>
          <a:bodyPr wrap="none" lIns="150018" tIns="150018" rIns="150018" bIns="150018" anchor="ctr">
            <a:spAutoFit/>
          </a:bodyPr>
          <a:lstStyle>
            <a:lvl1pPr algn="l" defTabSz="457200">
              <a:lnSpc>
                <a:spcPts val="10100"/>
              </a:lnSpc>
              <a:defRPr sz="7200">
                <a:solidFill>
                  <a:srgbClr val="222222"/>
                </a:solidFill>
                <a:latin typeface="Helvetica"/>
                <a:ea typeface="Helvetica"/>
                <a:cs typeface="Helvetica"/>
                <a:sym typeface="Helvetica"/>
              </a:defRPr>
            </a:lvl1pPr>
          </a:lstStyle>
          <a:p>
            <a:pPr/>
            <a:r>
              <a:t>Nucleus Accumbens Response to Stimulant Cues Predicts Relapse</a:t>
            </a:r>
          </a:p>
        </p:txBody>
      </p:sp>
      <p:sp>
        <p:nvSpPr>
          <p:cNvPr id="121" name="Kelly MacNiven1, Sarah I. Hudson1, Emily L. S. Jensen1, Nicholas Borg1, Claudia B. Padula3, Keith Humphreys2,3, Brian Knutson1…"/>
          <p:cNvSpPr txBox="1"/>
          <p:nvPr/>
        </p:nvSpPr>
        <p:spPr>
          <a:xfrm>
            <a:off x="8680338" y="3102013"/>
            <a:ext cx="26530525" cy="2418681"/>
          </a:xfrm>
          <a:prstGeom prst="rect">
            <a:avLst/>
          </a:prstGeom>
          <a:ln w="25400">
            <a:miter lim="400000"/>
          </a:ln>
          <a:extLst>
            <a:ext uri="{C572A759-6A51-4108-AA02-DFA0A04FC94B}">
              <ma14:wrappingTextBoxFlag xmlns:ma14="http://schemas.microsoft.com/office/mac/drawingml/2011/main" val="1"/>
            </a:ext>
          </a:extLst>
        </p:spPr>
        <p:txBody>
          <a:bodyPr wrap="none" lIns="150018" tIns="150018" rIns="150018" bIns="150018" anchor="ctr">
            <a:spAutoFit/>
          </a:bodyPr>
          <a:lstStyle/>
          <a:p>
            <a:pPr defTabSz="457200">
              <a:lnSpc>
                <a:spcPts val="5800"/>
              </a:lnSpc>
              <a:defRPr b="0" sz="3600">
                <a:solidFill>
                  <a:srgbClr val="222222"/>
                </a:solidFill>
                <a:latin typeface="Arial"/>
                <a:ea typeface="Arial"/>
                <a:cs typeface="Arial"/>
                <a:sym typeface="Arial"/>
              </a:defRPr>
            </a:pPr>
            <a:r>
              <a:t>Kelly MacNiven</a:t>
            </a:r>
            <a:r>
              <a:rPr baseline="31999"/>
              <a:t>1</a:t>
            </a:r>
            <a:r>
              <a:t>, </a:t>
            </a:r>
            <a:r>
              <a:t>Sarah I. Hudson</a:t>
            </a:r>
            <a:r>
              <a:rPr baseline="31999"/>
              <a:t>1</a:t>
            </a:r>
            <a:r>
              <a:t>, Emily L. S. Jensen</a:t>
            </a:r>
            <a:r>
              <a:rPr baseline="31999"/>
              <a:t>1</a:t>
            </a:r>
            <a:r>
              <a:t>, </a:t>
            </a:r>
            <a:r>
              <a:t>Nicholas Borg</a:t>
            </a:r>
            <a:r>
              <a:rPr baseline="31999"/>
              <a:t>1</a:t>
            </a:r>
            <a:r>
              <a:t>, Claudia B. Padula</a:t>
            </a:r>
            <a:r>
              <a:rPr baseline="31999"/>
              <a:t>3</a:t>
            </a:r>
            <a:r>
              <a:t>, Keith Humphreys</a:t>
            </a:r>
            <a:r>
              <a:rPr baseline="31999"/>
              <a:t>2,3</a:t>
            </a:r>
            <a:r>
              <a:t>, Brian Knutson</a:t>
            </a:r>
            <a:r>
              <a:rPr baseline="31999"/>
              <a:t>1</a:t>
            </a:r>
          </a:p>
          <a:p>
            <a:pPr defTabSz="457200">
              <a:lnSpc>
                <a:spcPts val="5400"/>
              </a:lnSpc>
              <a:defRPr b="0" sz="3600">
                <a:solidFill>
                  <a:srgbClr val="222222"/>
                </a:solidFill>
                <a:latin typeface="Arial"/>
                <a:ea typeface="Arial"/>
                <a:cs typeface="Arial"/>
                <a:sym typeface="Arial"/>
              </a:defRPr>
            </a:pPr>
            <a:r>
              <a:t>Departments of Psychology</a:t>
            </a:r>
            <a:r>
              <a:rPr baseline="31999"/>
              <a:t>1</a:t>
            </a:r>
            <a:r>
              <a:t> and Psychiatry &amp; Behavioral Sciences</a:t>
            </a:r>
            <a:r>
              <a:rPr baseline="31999"/>
              <a:t>1</a:t>
            </a:r>
            <a:r>
              <a:t>,  Stanford University</a:t>
            </a:r>
          </a:p>
          <a:p>
            <a:pPr defTabSz="457200">
              <a:lnSpc>
                <a:spcPts val="5800"/>
              </a:lnSpc>
              <a:defRPr b="0" sz="3600">
                <a:solidFill>
                  <a:srgbClr val="222222"/>
                </a:solidFill>
                <a:latin typeface="Arial"/>
                <a:ea typeface="Arial"/>
                <a:cs typeface="Arial"/>
                <a:sym typeface="Arial"/>
              </a:defRPr>
            </a:pPr>
            <a:r>
              <a:t>Veterans Affairs Palo Alto Health Care System</a:t>
            </a:r>
            <a:r>
              <a:rPr baseline="31999"/>
              <a:t>3</a:t>
            </a:r>
          </a:p>
        </p:txBody>
      </p:sp>
      <p:grpSp>
        <p:nvGrpSpPr>
          <p:cNvPr id="158" name="Group"/>
          <p:cNvGrpSpPr/>
          <p:nvPr/>
        </p:nvGrpSpPr>
        <p:grpSpPr>
          <a:xfrm>
            <a:off x="15392399" y="14782217"/>
            <a:ext cx="12598402" cy="8719101"/>
            <a:chOff x="0" y="0"/>
            <a:chExt cx="12598400" cy="8719100"/>
          </a:xfrm>
        </p:grpSpPr>
        <p:grpSp>
          <p:nvGrpSpPr>
            <p:cNvPr id="126" name="Group"/>
            <p:cNvGrpSpPr/>
            <p:nvPr/>
          </p:nvGrpSpPr>
          <p:grpSpPr>
            <a:xfrm>
              <a:off x="11268906" y="1607597"/>
              <a:ext cx="1329494" cy="5989261"/>
              <a:chOff x="0" y="0"/>
              <a:chExt cx="1329493" cy="5989259"/>
            </a:xfrm>
          </p:grpSpPr>
          <p:grpSp>
            <p:nvGrpSpPr>
              <p:cNvPr id="124" name="Group"/>
              <p:cNvGrpSpPr/>
              <p:nvPr/>
            </p:nvGrpSpPr>
            <p:grpSpPr>
              <a:xfrm>
                <a:off x="12544" y="304785"/>
                <a:ext cx="1316950" cy="5684476"/>
                <a:chOff x="0" y="0"/>
                <a:chExt cx="1316948" cy="5684474"/>
              </a:xfrm>
            </p:grpSpPr>
            <p:pic>
              <p:nvPicPr>
                <p:cNvPr id="122" name="Screen Shot 2016-09-28 at 4.02.16 PM.png" descr="Screen Shot 2016-09-28 at 4.02.16 PM.png"/>
                <p:cNvPicPr>
                  <a:picLocks noChangeAspect="1"/>
                </p:cNvPicPr>
                <p:nvPr/>
              </p:nvPicPr>
              <p:blipFill>
                <a:blip r:embed="rId3">
                  <a:extLst/>
                </a:blip>
                <a:srcRect l="40184" t="5913" r="23338" b="2646"/>
                <a:stretch>
                  <a:fillRect/>
                </a:stretch>
              </p:blipFill>
              <p:spPr>
                <a:xfrm flipH="1">
                  <a:off x="-1" y="-1"/>
                  <a:ext cx="638767" cy="5684476"/>
                </a:xfrm>
                <a:prstGeom prst="rect">
                  <a:avLst/>
                </a:prstGeom>
                <a:ln w="25400" cap="flat">
                  <a:noFill/>
                  <a:miter lim="400000"/>
                </a:ln>
                <a:effectLst/>
              </p:spPr>
            </p:pic>
            <p:pic>
              <p:nvPicPr>
                <p:cNvPr id="123" name="Screen Shot 2016-09-29 at 1.56.29 AM.png" descr="Screen Shot 2016-09-29 at 1.56.29 AM.png"/>
                <p:cNvPicPr>
                  <a:picLocks noChangeAspect="1"/>
                </p:cNvPicPr>
                <p:nvPr/>
              </p:nvPicPr>
              <p:blipFill>
                <a:blip r:embed="rId4">
                  <a:extLst/>
                </a:blip>
                <a:stretch>
                  <a:fillRect/>
                </a:stretch>
              </p:blipFill>
              <p:spPr>
                <a:xfrm flipH="1">
                  <a:off x="491101" y="193716"/>
                  <a:ext cx="825848" cy="5441107"/>
                </a:xfrm>
                <a:prstGeom prst="rect">
                  <a:avLst/>
                </a:prstGeom>
                <a:ln w="25400" cap="flat">
                  <a:noFill/>
                  <a:miter lim="400000"/>
                </a:ln>
                <a:effectLst/>
              </p:spPr>
            </p:pic>
          </p:grpSp>
          <p:pic>
            <p:nvPicPr>
              <p:cNvPr id="125" name="Screen Shot 2016-09-29 at 1.56.29 AM.png" descr="Screen Shot 2016-09-29 at 1.56.29 AM.png"/>
              <p:cNvPicPr>
                <a:picLocks noChangeAspect="1"/>
              </p:cNvPicPr>
              <p:nvPr/>
            </p:nvPicPr>
            <p:blipFill>
              <a:blip r:embed="rId4">
                <a:extLst/>
              </a:blip>
              <a:stretch>
                <a:fillRect/>
              </a:stretch>
            </p:blipFill>
            <p:spPr>
              <a:xfrm flipH="1">
                <a:off x="-1" y="0"/>
                <a:ext cx="524232" cy="354826"/>
              </a:xfrm>
              <a:prstGeom prst="rect">
                <a:avLst/>
              </a:prstGeom>
              <a:ln w="25400" cap="flat">
                <a:noFill/>
                <a:miter lim="400000"/>
              </a:ln>
              <a:effectLst/>
            </p:spPr>
          </p:pic>
        </p:grpSp>
        <p:sp>
          <p:nvSpPr>
            <p:cNvPr id="127" name="3.29"/>
            <p:cNvSpPr txBox="1"/>
            <p:nvPr/>
          </p:nvSpPr>
          <p:spPr>
            <a:xfrm>
              <a:off x="11799288" y="3874779"/>
              <a:ext cx="630402" cy="352330"/>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84200">
                <a:defRPr b="0" sz="1600">
                  <a:latin typeface="Helvetica"/>
                  <a:ea typeface="Helvetica"/>
                  <a:cs typeface="Helvetica"/>
                  <a:sym typeface="Helvetica"/>
                </a:defRPr>
              </a:lvl1pPr>
            </a:lstStyle>
            <a:p>
              <a:pPr/>
              <a:r>
                <a:t>+3.29</a:t>
              </a:r>
            </a:p>
          </p:txBody>
        </p:sp>
        <p:sp>
          <p:nvSpPr>
            <p:cNvPr id="128" name="2.58"/>
            <p:cNvSpPr txBox="1"/>
            <p:nvPr/>
          </p:nvSpPr>
          <p:spPr>
            <a:xfrm>
              <a:off x="11688720" y="4579463"/>
              <a:ext cx="747792" cy="352330"/>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84200">
                <a:defRPr b="0" sz="1600">
                  <a:latin typeface="Helvetica"/>
                  <a:ea typeface="Helvetica"/>
                  <a:cs typeface="Helvetica"/>
                  <a:sym typeface="Helvetica"/>
                </a:defRPr>
              </a:lvl1pPr>
            </a:lstStyle>
            <a:p>
              <a:pPr/>
              <a:r>
                <a:t>+/-2.58</a:t>
              </a:r>
            </a:p>
          </p:txBody>
        </p:sp>
        <p:sp>
          <p:nvSpPr>
            <p:cNvPr id="129" name="-3.29"/>
            <p:cNvSpPr txBox="1"/>
            <p:nvPr/>
          </p:nvSpPr>
          <p:spPr>
            <a:xfrm>
              <a:off x="11851887" y="5208126"/>
              <a:ext cx="582169" cy="352329"/>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84200">
                <a:defRPr b="0" sz="1600">
                  <a:latin typeface="Helvetica"/>
                  <a:ea typeface="Helvetica"/>
                  <a:cs typeface="Helvetica"/>
                  <a:sym typeface="Helvetica"/>
                </a:defRPr>
              </a:lvl1pPr>
            </a:lstStyle>
            <a:p>
              <a:pPr/>
              <a:r>
                <a:t>-3.29</a:t>
              </a:r>
            </a:p>
          </p:txBody>
        </p:sp>
        <p:sp>
          <p:nvSpPr>
            <p:cNvPr id="130" name="-3.89"/>
            <p:cNvSpPr txBox="1"/>
            <p:nvPr/>
          </p:nvSpPr>
          <p:spPr>
            <a:xfrm>
              <a:off x="11834896" y="5885456"/>
              <a:ext cx="582169" cy="352329"/>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84200">
                <a:defRPr b="0" sz="1600">
                  <a:latin typeface="Helvetica"/>
                  <a:ea typeface="Helvetica"/>
                  <a:cs typeface="Helvetica"/>
                  <a:sym typeface="Helvetica"/>
                </a:defRPr>
              </a:lvl1pPr>
            </a:lstStyle>
            <a:p>
              <a:pPr/>
              <a:r>
                <a:t>-3.89</a:t>
              </a:r>
            </a:p>
          </p:txBody>
        </p:sp>
        <p:sp>
          <p:nvSpPr>
            <p:cNvPr id="131" name="-4.42"/>
            <p:cNvSpPr txBox="1"/>
            <p:nvPr/>
          </p:nvSpPr>
          <p:spPr>
            <a:xfrm>
              <a:off x="11835937" y="6575476"/>
              <a:ext cx="582169" cy="352330"/>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84200">
                <a:defRPr b="0" sz="1600">
                  <a:latin typeface="Helvetica"/>
                  <a:ea typeface="Helvetica"/>
                  <a:cs typeface="Helvetica"/>
                  <a:sym typeface="Helvetica"/>
                </a:defRPr>
              </a:lvl1pPr>
            </a:lstStyle>
            <a:p>
              <a:pPr/>
              <a:r>
                <a:t>-4.42</a:t>
              </a:r>
            </a:p>
          </p:txBody>
        </p:sp>
        <p:sp>
          <p:nvSpPr>
            <p:cNvPr id="132" name="z"/>
            <p:cNvSpPr txBox="1"/>
            <p:nvPr/>
          </p:nvSpPr>
          <p:spPr>
            <a:xfrm>
              <a:off x="11450411" y="1607597"/>
              <a:ext cx="261526" cy="352329"/>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84200">
                <a:defRPr i="1" sz="1800">
                  <a:latin typeface="Helvetica"/>
                  <a:ea typeface="Helvetica"/>
                  <a:cs typeface="Helvetica"/>
                  <a:sym typeface="Helvetica"/>
                </a:defRPr>
              </a:lvl1pPr>
            </a:lstStyle>
            <a:p>
              <a:pPr/>
              <a:r>
                <a:t>Z</a:t>
              </a:r>
            </a:p>
          </p:txBody>
        </p:sp>
        <p:sp>
          <p:nvSpPr>
            <p:cNvPr id="133" name="3.29"/>
            <p:cNvSpPr txBox="1"/>
            <p:nvPr/>
          </p:nvSpPr>
          <p:spPr>
            <a:xfrm>
              <a:off x="11799288" y="3218168"/>
              <a:ext cx="630402" cy="352329"/>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84200">
                <a:defRPr b="0" sz="1600">
                  <a:latin typeface="Helvetica"/>
                  <a:ea typeface="Helvetica"/>
                  <a:cs typeface="Helvetica"/>
                  <a:sym typeface="Helvetica"/>
                </a:defRPr>
              </a:lvl1pPr>
            </a:lstStyle>
            <a:p>
              <a:pPr/>
              <a:r>
                <a:t>+3.89</a:t>
              </a:r>
            </a:p>
          </p:txBody>
        </p:sp>
        <p:sp>
          <p:nvSpPr>
            <p:cNvPr id="134" name="3.29"/>
            <p:cNvSpPr txBox="1"/>
            <p:nvPr/>
          </p:nvSpPr>
          <p:spPr>
            <a:xfrm>
              <a:off x="11799288" y="2545540"/>
              <a:ext cx="630402" cy="352329"/>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84200">
                <a:defRPr b="0" sz="1600">
                  <a:latin typeface="Helvetica"/>
                  <a:ea typeface="Helvetica"/>
                  <a:cs typeface="Helvetica"/>
                  <a:sym typeface="Helvetica"/>
                </a:defRPr>
              </a:lvl1pPr>
            </a:lstStyle>
            <a:p>
              <a:pPr/>
              <a:r>
                <a:t>+4.42</a:t>
              </a:r>
            </a:p>
          </p:txBody>
        </p:sp>
        <p:sp>
          <p:nvSpPr>
            <p:cNvPr id="135" name="controls"/>
            <p:cNvSpPr txBox="1"/>
            <p:nvPr/>
          </p:nvSpPr>
          <p:spPr>
            <a:xfrm>
              <a:off x="3273795" y="0"/>
              <a:ext cx="1575345" cy="592553"/>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84200">
                <a:defRPr b="0" sz="3000">
                  <a:latin typeface="Helvetica"/>
                  <a:ea typeface="Helvetica"/>
                  <a:cs typeface="Helvetica"/>
                  <a:sym typeface="Helvetica"/>
                </a:defRPr>
              </a:lvl1pPr>
            </a:lstStyle>
            <a:p>
              <a:pPr/>
              <a:r>
                <a:t>Controls</a:t>
              </a:r>
            </a:p>
          </p:txBody>
        </p:sp>
        <p:sp>
          <p:nvSpPr>
            <p:cNvPr id="136" name="patients"/>
            <p:cNvSpPr txBox="1"/>
            <p:nvPr/>
          </p:nvSpPr>
          <p:spPr>
            <a:xfrm>
              <a:off x="6139858" y="0"/>
              <a:ext cx="1532931" cy="592553"/>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84200">
                <a:defRPr b="0" sz="3000">
                  <a:latin typeface="Helvetica"/>
                  <a:ea typeface="Helvetica"/>
                  <a:cs typeface="Helvetica"/>
                  <a:sym typeface="Helvetica"/>
                </a:defRPr>
              </a:lvl1pPr>
            </a:lstStyle>
            <a:p>
              <a:pPr/>
              <a:r>
                <a:t>Patients</a:t>
              </a:r>
            </a:p>
          </p:txBody>
        </p:sp>
        <p:sp>
          <p:nvSpPr>
            <p:cNvPr id="137" name="patients &gt; controls"/>
            <p:cNvSpPr txBox="1"/>
            <p:nvPr/>
          </p:nvSpPr>
          <p:spPr>
            <a:xfrm>
              <a:off x="7681560" y="0"/>
              <a:ext cx="4163886" cy="592553"/>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84200">
                <a:defRPr b="0" sz="3000">
                  <a:latin typeface="Helvetica"/>
                  <a:ea typeface="Helvetica"/>
                  <a:cs typeface="Helvetica"/>
                  <a:sym typeface="Helvetica"/>
                </a:defRPr>
              </a:lvl1pPr>
            </a:lstStyle>
            <a:p>
              <a:pPr/>
              <a:r>
                <a:t>Patients &gt; Controls</a:t>
              </a:r>
            </a:p>
          </p:txBody>
        </p:sp>
        <p:sp>
          <p:nvSpPr>
            <p:cNvPr id="138" name="patients &gt; controls"/>
            <p:cNvSpPr txBox="1"/>
            <p:nvPr/>
          </p:nvSpPr>
          <p:spPr>
            <a:xfrm>
              <a:off x="5199" y="1582444"/>
              <a:ext cx="2639699" cy="1056987"/>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defTabSz="584200">
                <a:defRPr b="0" sz="3000">
                  <a:latin typeface="Helvetica"/>
                  <a:ea typeface="Helvetica"/>
                  <a:cs typeface="Helvetica"/>
                  <a:sym typeface="Helvetica"/>
                </a:defRPr>
              </a:pPr>
              <a:r>
                <a:t>Food &gt; </a:t>
              </a:r>
            </a:p>
            <a:p>
              <a:pPr defTabSz="584200">
                <a:defRPr b="0" sz="3000">
                  <a:latin typeface="Helvetica"/>
                  <a:ea typeface="Helvetica"/>
                  <a:cs typeface="Helvetica"/>
                  <a:sym typeface="Helvetica"/>
                </a:defRPr>
              </a:pPr>
              <a:r>
                <a:t>Neutral </a:t>
              </a:r>
            </a:p>
          </p:txBody>
        </p:sp>
        <p:sp>
          <p:nvSpPr>
            <p:cNvPr id="139" name="patients &gt; controls"/>
            <p:cNvSpPr txBox="1"/>
            <p:nvPr/>
          </p:nvSpPr>
          <p:spPr>
            <a:xfrm>
              <a:off x="24242" y="4198836"/>
              <a:ext cx="2639698" cy="1056986"/>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defTabSz="584200">
                <a:defRPr b="0" sz="3000">
                  <a:latin typeface="Helvetica"/>
                  <a:ea typeface="Helvetica"/>
                  <a:cs typeface="Helvetica"/>
                  <a:sym typeface="Helvetica"/>
                </a:defRPr>
              </a:pPr>
              <a:r>
                <a:t>Drugs &gt; </a:t>
              </a:r>
              <a:br/>
              <a:r>
                <a:t>Neutral</a:t>
              </a:r>
            </a:p>
          </p:txBody>
        </p:sp>
        <p:sp>
          <p:nvSpPr>
            <p:cNvPr id="140" name="patients &gt; controls"/>
            <p:cNvSpPr txBox="1"/>
            <p:nvPr/>
          </p:nvSpPr>
          <p:spPr>
            <a:xfrm>
              <a:off x="0" y="7031675"/>
              <a:ext cx="2639697" cy="1056986"/>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defTabSz="584200">
                <a:defRPr b="0" sz="3000">
                  <a:latin typeface="Helvetica"/>
                  <a:ea typeface="Helvetica"/>
                  <a:cs typeface="Helvetica"/>
                  <a:sym typeface="Helvetica"/>
                </a:defRPr>
              </a:pPr>
              <a:r>
                <a:t>Drugs &gt; </a:t>
              </a:r>
            </a:p>
            <a:p>
              <a:pPr defTabSz="584200">
                <a:defRPr b="0" sz="3000">
                  <a:latin typeface="Helvetica"/>
                  <a:ea typeface="Helvetica"/>
                  <a:cs typeface="Helvetica"/>
                  <a:sym typeface="Helvetica"/>
                </a:defRPr>
              </a:pPr>
              <a:r>
                <a:t>Food</a:t>
              </a:r>
            </a:p>
          </p:txBody>
        </p:sp>
        <p:pic>
          <p:nvPicPr>
            <p:cNvPr id="141" name="Zfood-neutral_controls_y-6.jpg" descr="Zfood-neutral_controls_y-6.jpg"/>
            <p:cNvPicPr>
              <a:picLocks noChangeAspect="1"/>
            </p:cNvPicPr>
            <p:nvPr/>
          </p:nvPicPr>
          <p:blipFill>
            <a:blip r:embed="rId5">
              <a:extLst/>
            </a:blip>
            <a:srcRect l="0" t="0" r="0" b="0"/>
            <a:stretch>
              <a:fillRect/>
            </a:stretch>
          </p:blipFill>
          <p:spPr>
            <a:xfrm>
              <a:off x="2631956" y="768223"/>
              <a:ext cx="2754572" cy="2583480"/>
            </a:xfrm>
            <a:prstGeom prst="rect">
              <a:avLst/>
            </a:prstGeom>
            <a:ln w="25400" cap="flat">
              <a:noFill/>
              <a:miter lim="400000"/>
            </a:ln>
            <a:effectLst/>
          </p:spPr>
        </p:pic>
        <p:pic>
          <p:nvPicPr>
            <p:cNvPr id="142" name="Zfood-neutral_patients_y-6.jpg" descr="Zfood-neutral_patients_y-6.jpg"/>
            <p:cNvPicPr>
              <a:picLocks noChangeAspect="1"/>
            </p:cNvPicPr>
            <p:nvPr/>
          </p:nvPicPr>
          <p:blipFill>
            <a:blip r:embed="rId6">
              <a:extLst/>
            </a:blip>
            <a:srcRect l="0" t="0" r="0" b="0"/>
            <a:stretch>
              <a:fillRect/>
            </a:stretch>
          </p:blipFill>
          <p:spPr>
            <a:xfrm>
              <a:off x="5513022" y="768223"/>
              <a:ext cx="2754572" cy="2583480"/>
            </a:xfrm>
            <a:prstGeom prst="rect">
              <a:avLst/>
            </a:prstGeom>
            <a:ln w="25400" cap="flat">
              <a:noFill/>
              <a:miter lim="400000"/>
            </a:ln>
            <a:effectLst/>
          </p:spPr>
        </p:pic>
        <p:pic>
          <p:nvPicPr>
            <p:cNvPr id="143" name="Zfood-neutral_pvc_y-6.jpg" descr="Zfood-neutral_pvc_y-6.jpg"/>
            <p:cNvPicPr>
              <a:picLocks noChangeAspect="1"/>
            </p:cNvPicPr>
            <p:nvPr/>
          </p:nvPicPr>
          <p:blipFill>
            <a:blip r:embed="rId7">
              <a:extLst/>
            </a:blip>
            <a:srcRect l="0" t="0" r="0" b="0"/>
            <a:stretch>
              <a:fillRect/>
            </a:stretch>
          </p:blipFill>
          <p:spPr>
            <a:xfrm>
              <a:off x="8394090" y="768223"/>
              <a:ext cx="2754572" cy="2583480"/>
            </a:xfrm>
            <a:prstGeom prst="rect">
              <a:avLst/>
            </a:prstGeom>
            <a:ln w="25400" cap="flat">
              <a:noFill/>
              <a:miter lim="400000"/>
            </a:ln>
            <a:effectLst/>
          </p:spPr>
        </p:pic>
        <p:pic>
          <p:nvPicPr>
            <p:cNvPr id="144" name="Zdrug-neutral_controls_y-6.jpg" descr="Zdrug-neutral_controls_y-6.jpg"/>
            <p:cNvPicPr>
              <a:picLocks noChangeAspect="1"/>
            </p:cNvPicPr>
            <p:nvPr/>
          </p:nvPicPr>
          <p:blipFill>
            <a:blip r:embed="rId8">
              <a:extLst/>
            </a:blip>
            <a:srcRect l="0" t="0" r="0" b="0"/>
            <a:stretch>
              <a:fillRect/>
            </a:stretch>
          </p:blipFill>
          <p:spPr>
            <a:xfrm>
              <a:off x="2631956" y="3450579"/>
              <a:ext cx="2754572" cy="2583480"/>
            </a:xfrm>
            <a:prstGeom prst="rect">
              <a:avLst/>
            </a:prstGeom>
            <a:ln w="25400" cap="flat">
              <a:noFill/>
              <a:miter lim="400000"/>
            </a:ln>
            <a:effectLst/>
          </p:spPr>
        </p:pic>
        <p:pic>
          <p:nvPicPr>
            <p:cNvPr id="145" name="Zdrug-neutral_patients_y-6.jpg" descr="Zdrug-neutral_patients_y-6.jpg"/>
            <p:cNvPicPr>
              <a:picLocks noChangeAspect="1"/>
            </p:cNvPicPr>
            <p:nvPr/>
          </p:nvPicPr>
          <p:blipFill>
            <a:blip r:embed="rId9">
              <a:extLst/>
            </a:blip>
            <a:srcRect l="0" t="0" r="0" b="0"/>
            <a:stretch>
              <a:fillRect/>
            </a:stretch>
          </p:blipFill>
          <p:spPr>
            <a:xfrm>
              <a:off x="5513022" y="3450579"/>
              <a:ext cx="2754572" cy="2583480"/>
            </a:xfrm>
            <a:prstGeom prst="rect">
              <a:avLst/>
            </a:prstGeom>
            <a:ln w="25400" cap="flat">
              <a:noFill/>
              <a:miter lim="400000"/>
            </a:ln>
            <a:effectLst/>
          </p:spPr>
        </p:pic>
        <p:pic>
          <p:nvPicPr>
            <p:cNvPr id="146" name="Zdrug-neutral_pvc_y-6.jpg" descr="Zdrug-neutral_pvc_y-6.jpg"/>
            <p:cNvPicPr>
              <a:picLocks noChangeAspect="1"/>
            </p:cNvPicPr>
            <p:nvPr/>
          </p:nvPicPr>
          <p:blipFill>
            <a:blip r:embed="rId10">
              <a:extLst/>
            </a:blip>
            <a:srcRect l="0" t="0" r="0" b="0"/>
            <a:stretch>
              <a:fillRect/>
            </a:stretch>
          </p:blipFill>
          <p:spPr>
            <a:xfrm>
              <a:off x="8394090" y="3450579"/>
              <a:ext cx="2754572" cy="2583480"/>
            </a:xfrm>
            <a:prstGeom prst="rect">
              <a:avLst/>
            </a:prstGeom>
            <a:ln w="25400" cap="flat">
              <a:noFill/>
              <a:miter lim="400000"/>
            </a:ln>
            <a:effectLst/>
          </p:spPr>
        </p:pic>
        <p:pic>
          <p:nvPicPr>
            <p:cNvPr id="147" name="Zdrug-food_controls_y-6.jpg" descr="Zdrug-food_controls_y-6.jpg"/>
            <p:cNvPicPr>
              <a:picLocks noChangeAspect="1"/>
            </p:cNvPicPr>
            <p:nvPr/>
          </p:nvPicPr>
          <p:blipFill>
            <a:blip r:embed="rId11">
              <a:extLst/>
            </a:blip>
            <a:srcRect l="0" t="0" r="0" b="0"/>
            <a:stretch>
              <a:fillRect/>
            </a:stretch>
          </p:blipFill>
          <p:spPr>
            <a:xfrm>
              <a:off x="2631956" y="6135621"/>
              <a:ext cx="2754572" cy="2583480"/>
            </a:xfrm>
            <a:prstGeom prst="rect">
              <a:avLst/>
            </a:prstGeom>
            <a:ln w="25400" cap="flat">
              <a:noFill/>
              <a:miter lim="400000"/>
            </a:ln>
            <a:effectLst/>
          </p:spPr>
        </p:pic>
        <p:pic>
          <p:nvPicPr>
            <p:cNvPr id="148" name="Zdrug-food_patients_y-6.jpg" descr="Zdrug-food_patients_y-6.jpg"/>
            <p:cNvPicPr>
              <a:picLocks noChangeAspect="1"/>
            </p:cNvPicPr>
            <p:nvPr/>
          </p:nvPicPr>
          <p:blipFill>
            <a:blip r:embed="rId12">
              <a:extLst/>
            </a:blip>
            <a:srcRect l="0" t="0" r="0" b="0"/>
            <a:stretch>
              <a:fillRect/>
            </a:stretch>
          </p:blipFill>
          <p:spPr>
            <a:xfrm>
              <a:off x="5519270" y="6135621"/>
              <a:ext cx="2754572" cy="2583480"/>
            </a:xfrm>
            <a:prstGeom prst="rect">
              <a:avLst/>
            </a:prstGeom>
            <a:ln w="25400" cap="flat">
              <a:noFill/>
              <a:miter lim="400000"/>
            </a:ln>
            <a:effectLst/>
          </p:spPr>
        </p:pic>
        <p:pic>
          <p:nvPicPr>
            <p:cNvPr id="149" name="Zdrug-food_pvc_y-6.jpg" descr="Zdrug-food_pvc_y-6.jpg"/>
            <p:cNvPicPr>
              <a:picLocks noChangeAspect="1"/>
            </p:cNvPicPr>
            <p:nvPr/>
          </p:nvPicPr>
          <p:blipFill>
            <a:blip r:embed="rId13">
              <a:extLst/>
            </a:blip>
            <a:srcRect l="0" t="0" r="0" b="0"/>
            <a:stretch>
              <a:fillRect/>
            </a:stretch>
          </p:blipFill>
          <p:spPr>
            <a:xfrm>
              <a:off x="8394090" y="6135621"/>
              <a:ext cx="2754572" cy="2583480"/>
            </a:xfrm>
            <a:prstGeom prst="rect">
              <a:avLst/>
            </a:prstGeom>
            <a:ln w="25400" cap="flat">
              <a:noFill/>
              <a:miter lim="400000"/>
            </a:ln>
            <a:effectLst/>
          </p:spPr>
        </p:pic>
        <p:sp>
          <p:nvSpPr>
            <p:cNvPr id="150" name="patients &gt; controls"/>
            <p:cNvSpPr txBox="1"/>
            <p:nvPr/>
          </p:nvSpPr>
          <p:spPr>
            <a:xfrm>
              <a:off x="4938059" y="832572"/>
              <a:ext cx="404092" cy="352330"/>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84200">
                <a:defRPr sz="1800">
                  <a:solidFill>
                    <a:srgbClr val="FFFFFF"/>
                  </a:solidFill>
                  <a:latin typeface="Helvetica"/>
                  <a:ea typeface="Helvetica"/>
                  <a:cs typeface="Helvetica"/>
                  <a:sym typeface="Helvetica"/>
                </a:defRPr>
              </a:lvl1pPr>
            </a:lstStyle>
            <a:p>
              <a:pPr/>
              <a:r>
                <a:t>R</a:t>
              </a:r>
            </a:p>
          </p:txBody>
        </p:sp>
        <p:sp>
          <p:nvSpPr>
            <p:cNvPr id="151" name="Oval"/>
            <p:cNvSpPr/>
            <p:nvPr/>
          </p:nvSpPr>
          <p:spPr>
            <a:xfrm>
              <a:off x="3692335" y="2154418"/>
              <a:ext cx="288646" cy="278812"/>
            </a:xfrm>
            <a:prstGeom prst="ellipse">
              <a:avLst/>
            </a:prstGeom>
            <a:noFill/>
            <a:ln w="25400" cap="flat">
              <a:solidFill>
                <a:srgbClr val="FFFFFF"/>
              </a:solidFill>
              <a:prstDash val="solid"/>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defTabSz="584200">
                <a:defRPr b="0" sz="2400">
                  <a:solidFill>
                    <a:srgbClr val="FFFFFF"/>
                  </a:solidFill>
                  <a:latin typeface="Helvetica Light"/>
                  <a:ea typeface="Helvetica Light"/>
                  <a:cs typeface="Helvetica Light"/>
                  <a:sym typeface="Helvetica Light"/>
                </a:defRPr>
              </a:pPr>
            </a:p>
          </p:txBody>
        </p:sp>
        <p:sp>
          <p:nvSpPr>
            <p:cNvPr id="152" name="Oval"/>
            <p:cNvSpPr/>
            <p:nvPr/>
          </p:nvSpPr>
          <p:spPr>
            <a:xfrm>
              <a:off x="4033985" y="2154423"/>
              <a:ext cx="288645" cy="278812"/>
            </a:xfrm>
            <a:prstGeom prst="ellipse">
              <a:avLst/>
            </a:prstGeom>
            <a:noFill/>
            <a:ln w="25400" cap="flat">
              <a:solidFill>
                <a:srgbClr val="FFFFFF"/>
              </a:solidFill>
              <a:prstDash val="solid"/>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defTabSz="584200">
                <a:defRPr b="0" sz="2400">
                  <a:solidFill>
                    <a:srgbClr val="FFFFFF"/>
                  </a:solidFill>
                  <a:latin typeface="Helvetica Light"/>
                  <a:ea typeface="Helvetica Light"/>
                  <a:cs typeface="Helvetica Light"/>
                  <a:sym typeface="Helvetica Light"/>
                </a:defRPr>
              </a:pPr>
            </a:p>
          </p:txBody>
        </p:sp>
        <p:sp>
          <p:nvSpPr>
            <p:cNvPr id="153" name="Oval"/>
            <p:cNvSpPr/>
            <p:nvPr/>
          </p:nvSpPr>
          <p:spPr>
            <a:xfrm>
              <a:off x="6574970" y="4844879"/>
              <a:ext cx="288646" cy="278812"/>
            </a:xfrm>
            <a:prstGeom prst="ellipse">
              <a:avLst/>
            </a:prstGeom>
            <a:noFill/>
            <a:ln w="25400" cap="flat">
              <a:solidFill>
                <a:srgbClr val="FFFFFF"/>
              </a:solidFill>
              <a:prstDash val="solid"/>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defTabSz="584200">
                <a:defRPr b="0" sz="2400">
                  <a:solidFill>
                    <a:srgbClr val="FFFFFF"/>
                  </a:solidFill>
                  <a:latin typeface="Helvetica Light"/>
                  <a:ea typeface="Helvetica Light"/>
                  <a:cs typeface="Helvetica Light"/>
                  <a:sym typeface="Helvetica Light"/>
                </a:defRPr>
              </a:pPr>
            </a:p>
          </p:txBody>
        </p:sp>
        <p:sp>
          <p:nvSpPr>
            <p:cNvPr id="154" name="Oval"/>
            <p:cNvSpPr/>
            <p:nvPr/>
          </p:nvSpPr>
          <p:spPr>
            <a:xfrm>
              <a:off x="6916623" y="4844880"/>
              <a:ext cx="288645" cy="278812"/>
            </a:xfrm>
            <a:prstGeom prst="ellipse">
              <a:avLst/>
            </a:prstGeom>
            <a:noFill/>
            <a:ln w="25400" cap="flat">
              <a:solidFill>
                <a:srgbClr val="FFFFFF"/>
              </a:solidFill>
              <a:prstDash val="solid"/>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defTabSz="584200">
                <a:defRPr b="0" sz="2400">
                  <a:solidFill>
                    <a:srgbClr val="FFFFFF"/>
                  </a:solidFill>
                  <a:latin typeface="Helvetica Light"/>
                  <a:ea typeface="Helvetica Light"/>
                  <a:cs typeface="Helvetica Light"/>
                  <a:sym typeface="Helvetica Light"/>
                </a:defRPr>
              </a:pPr>
            </a:p>
          </p:txBody>
        </p:sp>
        <p:sp>
          <p:nvSpPr>
            <p:cNvPr id="155" name="Oval"/>
            <p:cNvSpPr/>
            <p:nvPr/>
          </p:nvSpPr>
          <p:spPr>
            <a:xfrm>
              <a:off x="9457607" y="7556689"/>
              <a:ext cx="288645" cy="278812"/>
            </a:xfrm>
            <a:prstGeom prst="ellipse">
              <a:avLst/>
            </a:prstGeom>
            <a:noFill/>
            <a:ln w="25400" cap="flat">
              <a:solidFill>
                <a:srgbClr val="FFFFFF"/>
              </a:solidFill>
              <a:prstDash val="solid"/>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defTabSz="584200">
                <a:defRPr b="0" sz="2400">
                  <a:solidFill>
                    <a:srgbClr val="FFFFFF"/>
                  </a:solidFill>
                  <a:latin typeface="Helvetica Light"/>
                  <a:ea typeface="Helvetica Light"/>
                  <a:cs typeface="Helvetica Light"/>
                  <a:sym typeface="Helvetica Light"/>
                </a:defRPr>
              </a:pPr>
            </a:p>
          </p:txBody>
        </p:sp>
        <p:sp>
          <p:nvSpPr>
            <p:cNvPr id="156" name="Oval"/>
            <p:cNvSpPr/>
            <p:nvPr/>
          </p:nvSpPr>
          <p:spPr>
            <a:xfrm>
              <a:off x="9799258" y="7556693"/>
              <a:ext cx="288645" cy="278812"/>
            </a:xfrm>
            <a:prstGeom prst="ellipse">
              <a:avLst/>
            </a:prstGeom>
            <a:noFill/>
            <a:ln w="25400" cap="flat">
              <a:solidFill>
                <a:srgbClr val="FFFFFF"/>
              </a:solidFill>
              <a:prstDash val="solid"/>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defTabSz="584200">
                <a:defRPr b="0" sz="2400">
                  <a:solidFill>
                    <a:srgbClr val="FFFFFF"/>
                  </a:solidFill>
                  <a:latin typeface="Helvetica Light"/>
                  <a:ea typeface="Helvetica Light"/>
                  <a:cs typeface="Helvetica Light"/>
                  <a:sym typeface="Helvetica Light"/>
                </a:defRPr>
              </a:pPr>
            </a:p>
          </p:txBody>
        </p:sp>
        <p:sp>
          <p:nvSpPr>
            <p:cNvPr id="157" name="patients &gt; controls"/>
            <p:cNvSpPr txBox="1"/>
            <p:nvPr/>
          </p:nvSpPr>
          <p:spPr>
            <a:xfrm>
              <a:off x="2677480" y="832572"/>
              <a:ext cx="673527" cy="352330"/>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84200">
                <a:defRPr sz="1800">
                  <a:solidFill>
                    <a:srgbClr val="FFFFFF"/>
                  </a:solidFill>
                  <a:latin typeface="Helvetica"/>
                  <a:ea typeface="Helvetica"/>
                  <a:cs typeface="Helvetica"/>
                  <a:sym typeface="Helvetica"/>
                </a:defRPr>
              </a:lvl1pPr>
            </a:lstStyle>
            <a:p>
              <a:pPr/>
              <a:r>
                <a:t>A=6</a:t>
              </a:r>
            </a:p>
          </p:txBody>
        </p:sp>
      </p:grpSp>
      <p:sp>
        <p:nvSpPr>
          <p:cNvPr id="159" name="Motivation"/>
          <p:cNvSpPr txBox="1"/>
          <p:nvPr/>
        </p:nvSpPr>
        <p:spPr>
          <a:xfrm>
            <a:off x="1528929" y="6349999"/>
            <a:ext cx="12598401" cy="810359"/>
          </a:xfrm>
          <a:prstGeom prst="rect">
            <a:avLst/>
          </a:prstGeom>
          <a:solidFill>
            <a:srgbClr val="4D4F53"/>
          </a:solidFill>
          <a:ln w="25400">
            <a:miter lim="400000"/>
          </a:ln>
          <a:extLst>
            <a:ext uri="{C572A759-6A51-4108-AA02-DFA0A04FC94B}">
              <ma14:wrappingTextBoxFlag xmlns:ma14="http://schemas.microsoft.com/office/mac/drawingml/2011/main" val="1"/>
            </a:ext>
          </a:extLst>
        </p:spPr>
        <p:txBody>
          <a:bodyPr lIns="45719" rIns="45719">
            <a:spAutoFit/>
          </a:bodyPr>
          <a:lstStyle>
            <a:lvl1pPr defTabSz="2194560">
              <a:defRPr sz="4800">
                <a:solidFill>
                  <a:srgbClr val="FFFFFF"/>
                </a:solidFill>
              </a:defRPr>
            </a:lvl1pPr>
          </a:lstStyle>
          <a:p>
            <a:pPr>
              <a:defRPr sz="8600">
                <a:solidFill>
                  <a:srgbClr val="000000"/>
                </a:solidFill>
                <a:latin typeface="Trebuchet MS"/>
                <a:ea typeface="Trebuchet MS"/>
                <a:cs typeface="Trebuchet MS"/>
                <a:sym typeface="Trebuchet MS"/>
              </a:defRPr>
            </a:pPr>
            <a:r>
              <a:rPr sz="4800">
                <a:solidFill>
                  <a:srgbClr val="FFFFFF"/>
                </a:solidFill>
                <a:latin typeface="Helvetica Neue"/>
                <a:ea typeface="Helvetica Neue"/>
                <a:cs typeface="Helvetica Neue"/>
                <a:sym typeface="Helvetica Neue"/>
              </a:rPr>
              <a:t>Motivation</a:t>
            </a:r>
          </a:p>
        </p:txBody>
      </p:sp>
      <p:sp>
        <p:nvSpPr>
          <p:cNvPr id="160" name="Addiction is a disease characterized by chronic relapse1. Animal models of relapse suggest that drug-seeking is mediated by mesolimbic dopamine release, which “hijacks” motivational mechanisms towards the pursuit of drug rewards2,3. Despite the prevalence of this view, there is little evidence connecting mesolimbic activity to relapse in humans. We aimed to address this by directly testing whether drug cues elicit mesolimbic responses, and whether these responses predict relapse in human stimulant users."/>
          <p:cNvSpPr txBox="1"/>
          <p:nvPr/>
        </p:nvSpPr>
        <p:spPr>
          <a:xfrm>
            <a:off x="1525863" y="7422493"/>
            <a:ext cx="12598401" cy="4643439"/>
          </a:xfrm>
          <a:prstGeom prst="rect">
            <a:avLst/>
          </a:prstGeom>
          <a:ln w="25400">
            <a:miter lim="400000"/>
          </a:ln>
          <a:extLst>
            <a:ext uri="{C572A759-6A51-4108-AA02-DFA0A04FC94B}">
              <ma14:wrappingTextBoxFlag xmlns:ma14="http://schemas.microsoft.com/office/mac/drawingml/2011/main" val="1"/>
            </a:ext>
          </a:extLst>
        </p:spPr>
        <p:txBody>
          <a:bodyPr lIns="150018" tIns="150018" rIns="150018" bIns="150018" anchor="ctr">
            <a:spAutoFit/>
          </a:bodyPr>
          <a:lstStyle/>
          <a:p>
            <a:pPr algn="just" defTabSz="457200">
              <a:defRPr b="0" sz="3200">
                <a:latin typeface="Helvetica"/>
                <a:ea typeface="Helvetica"/>
                <a:cs typeface="Helvetica"/>
                <a:sym typeface="Helvetica"/>
              </a:defRPr>
            </a:pPr>
            <a:r>
              <a:t>Addiction is a disease characterized by chronic relapse</a:t>
            </a:r>
            <a:r>
              <a:rPr baseline="27875"/>
              <a:t>1</a:t>
            </a:r>
            <a:r>
              <a:t>. Animal models of relapse suggest that drug-seeking is mediated by mesolimbic dopamine release, which “hijacks” motivational mechanisms towards the pursuit of drug rewards</a:t>
            </a:r>
            <a:r>
              <a:rPr baseline="27875"/>
              <a:t>2,3</a:t>
            </a:r>
            <a:r>
              <a:t>. Despite the prevalence of this view, there is little evidence connecting mesolimbic activity to relapse in humans. We aimed to address this by directly testing whether drug cues elicit mesolimbic responses, and whether these responses predict relapse in human stimulant users. </a:t>
            </a:r>
          </a:p>
        </p:txBody>
      </p:sp>
      <p:sp>
        <p:nvSpPr>
          <p:cNvPr id="161" name="Methods"/>
          <p:cNvSpPr txBox="1"/>
          <p:nvPr/>
        </p:nvSpPr>
        <p:spPr>
          <a:xfrm>
            <a:off x="1524000" y="17700533"/>
            <a:ext cx="12598401" cy="810358"/>
          </a:xfrm>
          <a:prstGeom prst="rect">
            <a:avLst/>
          </a:prstGeom>
          <a:solidFill>
            <a:srgbClr val="4D4F53"/>
          </a:solidFill>
          <a:ln w="25400">
            <a:miter lim="400000"/>
          </a:ln>
          <a:extLst>
            <a:ext uri="{C572A759-6A51-4108-AA02-DFA0A04FC94B}">
              <ma14:wrappingTextBoxFlag xmlns:ma14="http://schemas.microsoft.com/office/mac/drawingml/2011/main" val="1"/>
            </a:ext>
          </a:extLst>
        </p:spPr>
        <p:txBody>
          <a:bodyPr lIns="45719" rIns="45719">
            <a:spAutoFit/>
          </a:bodyPr>
          <a:lstStyle>
            <a:lvl1pPr defTabSz="2194560">
              <a:defRPr sz="4800">
                <a:solidFill>
                  <a:srgbClr val="FFFFFF"/>
                </a:solidFill>
              </a:defRPr>
            </a:lvl1pPr>
          </a:lstStyle>
          <a:p>
            <a:pPr>
              <a:defRPr sz="8600">
                <a:solidFill>
                  <a:srgbClr val="000000"/>
                </a:solidFill>
                <a:latin typeface="Trebuchet MS"/>
                <a:ea typeface="Trebuchet MS"/>
                <a:cs typeface="Trebuchet MS"/>
                <a:sym typeface="Trebuchet MS"/>
              </a:defRPr>
            </a:pPr>
            <a:r>
              <a:rPr sz="4800">
                <a:solidFill>
                  <a:srgbClr val="FFFFFF"/>
                </a:solidFill>
                <a:latin typeface="Helvetica Neue"/>
                <a:ea typeface="Helvetica Neue"/>
                <a:cs typeface="Helvetica Neue"/>
                <a:sym typeface="Helvetica Neue"/>
              </a:rPr>
              <a:t>Methods</a:t>
            </a:r>
          </a:p>
        </p:txBody>
      </p:sp>
      <p:pic>
        <p:nvPicPr>
          <p:cNvPr id="162" name="trials_3stim-small.png" descr="trials_3stim-small.png"/>
          <p:cNvPicPr>
            <a:picLocks noChangeAspect="1"/>
          </p:cNvPicPr>
          <p:nvPr/>
        </p:nvPicPr>
        <p:blipFill>
          <a:blip r:embed="rId14">
            <a:extLst/>
          </a:blip>
          <a:srcRect l="904" t="22933" r="1936" b="0"/>
          <a:stretch>
            <a:fillRect/>
          </a:stretch>
        </p:blipFill>
        <p:spPr>
          <a:xfrm>
            <a:off x="2097384" y="24978159"/>
            <a:ext cx="10552060" cy="6279444"/>
          </a:xfrm>
          <a:prstGeom prst="rect">
            <a:avLst/>
          </a:prstGeom>
          <a:ln w="25400">
            <a:miter lim="400000"/>
          </a:ln>
        </p:spPr>
      </p:pic>
      <p:sp>
        <p:nvSpPr>
          <p:cNvPr id="163" name="Results"/>
          <p:cNvSpPr txBox="1"/>
          <p:nvPr/>
        </p:nvSpPr>
        <p:spPr>
          <a:xfrm>
            <a:off x="15646400" y="6349999"/>
            <a:ext cx="12598401" cy="810359"/>
          </a:xfrm>
          <a:prstGeom prst="rect">
            <a:avLst/>
          </a:prstGeom>
          <a:solidFill>
            <a:srgbClr val="4D4F53"/>
          </a:solidFill>
          <a:ln w="25400">
            <a:miter lim="400000"/>
          </a:ln>
          <a:extLst>
            <a:ext uri="{C572A759-6A51-4108-AA02-DFA0A04FC94B}">
              <ma14:wrappingTextBoxFlag xmlns:ma14="http://schemas.microsoft.com/office/mac/drawingml/2011/main" val="1"/>
            </a:ext>
          </a:extLst>
        </p:spPr>
        <p:txBody>
          <a:bodyPr lIns="45719" rIns="45719">
            <a:spAutoFit/>
          </a:bodyPr>
          <a:lstStyle>
            <a:lvl1pPr defTabSz="2194560">
              <a:defRPr sz="4800">
                <a:solidFill>
                  <a:srgbClr val="FFFFFF"/>
                </a:solidFill>
              </a:defRPr>
            </a:lvl1pPr>
          </a:lstStyle>
          <a:p>
            <a:pPr/>
            <a:r>
              <a:t>Results</a:t>
            </a:r>
          </a:p>
        </p:txBody>
      </p:sp>
      <p:sp>
        <p:nvSpPr>
          <p:cNvPr id="164" name="Results"/>
          <p:cNvSpPr txBox="1"/>
          <p:nvPr/>
        </p:nvSpPr>
        <p:spPr>
          <a:xfrm>
            <a:off x="29768800" y="6350000"/>
            <a:ext cx="12598400" cy="810358"/>
          </a:xfrm>
          <a:prstGeom prst="rect">
            <a:avLst/>
          </a:prstGeom>
          <a:solidFill>
            <a:srgbClr val="4D4F53"/>
          </a:solidFill>
          <a:ln w="25400">
            <a:miter lim="400000"/>
          </a:ln>
          <a:extLst>
            <a:ext uri="{C572A759-6A51-4108-AA02-DFA0A04FC94B}">
              <ma14:wrappingTextBoxFlag xmlns:ma14="http://schemas.microsoft.com/office/mac/drawingml/2011/main" val="1"/>
            </a:ext>
          </a:extLst>
        </p:spPr>
        <p:txBody>
          <a:bodyPr lIns="45719" rIns="45719">
            <a:spAutoFit/>
          </a:bodyPr>
          <a:lstStyle>
            <a:lvl1pPr defTabSz="2194560">
              <a:defRPr sz="4800">
                <a:solidFill>
                  <a:srgbClr val="FFFFFF"/>
                </a:solidFill>
              </a:defRPr>
            </a:lvl1pPr>
          </a:lstStyle>
          <a:p>
            <a:pPr>
              <a:defRPr sz="8600">
                <a:solidFill>
                  <a:srgbClr val="000000"/>
                </a:solidFill>
                <a:latin typeface="Trebuchet MS"/>
                <a:ea typeface="Trebuchet MS"/>
                <a:cs typeface="Trebuchet MS"/>
                <a:sym typeface="Trebuchet MS"/>
              </a:defRPr>
            </a:pPr>
            <a:r>
              <a:rPr sz="4800">
                <a:solidFill>
                  <a:srgbClr val="FFFFFF"/>
                </a:solidFill>
                <a:latin typeface="Helvetica Neue"/>
                <a:ea typeface="Helvetica Neue"/>
                <a:cs typeface="Helvetica Neue"/>
                <a:sym typeface="Helvetica Neue"/>
              </a:rPr>
              <a:t>Results</a:t>
            </a:r>
          </a:p>
        </p:txBody>
      </p:sp>
      <p:graphicFrame>
        <p:nvGraphicFramePr>
          <p:cNvPr id="165" name="Table"/>
          <p:cNvGraphicFramePr/>
          <p:nvPr/>
        </p:nvGraphicFramePr>
        <p:xfrm>
          <a:off x="29743400" y="8697916"/>
          <a:ext cx="10970570" cy="76200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130348"/>
                <a:gridCol w="1956880"/>
                <a:gridCol w="1956880"/>
                <a:gridCol w="1956880"/>
                <a:gridCol w="1956880"/>
              </a:tblGrid>
              <a:tr h="771909">
                <a:tc>
                  <a:txBody>
                    <a:bodyPr/>
                    <a:lstStyle/>
                    <a:p>
                      <a:pPr defTabSz="914400">
                        <a:defRPr sz="2200">
                          <a:sym typeface="Helvetica Neue"/>
                        </a:defRPr>
                      </a:pPr>
                    </a:p>
                  </a:txBody>
                  <a:tcPr marL="47625" marR="47625" marT="47625" marB="47625" anchor="t" anchorCtr="0" horzOverflow="overflow">
                    <a:lnR w="25400">
                      <a:solidFill>
                        <a:srgbClr val="5E5E5E"/>
                      </a:solidFill>
                      <a:miter lim="400000"/>
                    </a:lnR>
                    <a:lnT w="25400">
                      <a:solidFill>
                        <a:srgbClr val="5E5E5E"/>
                      </a:solidFill>
                      <a:miter lim="400000"/>
                    </a:lnT>
                    <a:lnB w="25400">
                      <a:solidFill>
                        <a:srgbClr val="5E5E5E"/>
                      </a:solidFill>
                      <a:miter lim="400000"/>
                    </a:lnB>
                  </a:tcPr>
                </a:tc>
                <a:tc>
                  <a:txBody>
                    <a:bodyPr/>
                    <a:lstStyle/>
                    <a:p>
                      <a:pPr defTabSz="457200">
                        <a:defRPr sz="1800"/>
                      </a:pPr>
                      <a:r>
                        <a:rPr b="1" sz="2200">
                          <a:latin typeface="Arial"/>
                          <a:ea typeface="Arial"/>
                          <a:cs typeface="Arial"/>
                          <a:sym typeface="Arial"/>
                        </a:rPr>
                        <a:t>Demo/Clinical</a:t>
                      </a:r>
                    </a:p>
                  </a:txBody>
                  <a:tcPr marL="47625" marR="47625" marT="47625" marB="47625" anchor="t" anchorCtr="0" horzOverflow="overflow">
                    <a:lnL w="25400">
                      <a:solidFill>
                        <a:srgbClr val="5E5E5E"/>
                      </a:solidFill>
                      <a:miter lim="400000"/>
                    </a:lnL>
                    <a:lnR w="12700">
                      <a:solidFill>
                        <a:srgbClr val="CBCBCB"/>
                      </a:solidFill>
                      <a:miter lim="400000"/>
                    </a:lnR>
                    <a:lnT w="25400">
                      <a:solidFill>
                        <a:srgbClr val="5E5E5E"/>
                      </a:solidFill>
                      <a:miter lim="400000"/>
                    </a:lnT>
                    <a:lnB w="25400">
                      <a:solidFill>
                        <a:srgbClr val="5E5E5E"/>
                      </a:solidFill>
                      <a:miter lim="400000"/>
                    </a:lnB>
                  </a:tcPr>
                </a:tc>
                <a:tc>
                  <a:txBody>
                    <a:bodyPr/>
                    <a:lstStyle/>
                    <a:p>
                      <a:pPr defTabSz="457200">
                        <a:defRPr sz="1800"/>
                      </a:pPr>
                      <a:r>
                        <a:rPr b="1" sz="2200">
                          <a:latin typeface="Arial"/>
                          <a:ea typeface="Arial"/>
                          <a:cs typeface="Arial"/>
                          <a:sym typeface="Arial"/>
                        </a:rPr>
                        <a:t>Self-report</a:t>
                      </a:r>
                    </a:p>
                  </a:txBody>
                  <a:tcPr marL="47625" marR="47625" marT="47625" marB="47625" anchor="t" anchorCtr="0" horzOverflow="overflow">
                    <a:lnL w="12700">
                      <a:solidFill>
                        <a:srgbClr val="CBCBCB"/>
                      </a:solidFill>
                      <a:miter lim="400000"/>
                    </a:lnL>
                    <a:lnR w="12700">
                      <a:solidFill>
                        <a:srgbClr val="CBCBCB"/>
                      </a:solidFill>
                      <a:miter lim="400000"/>
                    </a:lnR>
                    <a:lnT w="25400">
                      <a:solidFill>
                        <a:srgbClr val="5E5E5E"/>
                      </a:solidFill>
                      <a:miter lim="400000"/>
                    </a:lnT>
                    <a:lnB w="25400">
                      <a:solidFill>
                        <a:srgbClr val="5E5E5E"/>
                      </a:solidFill>
                      <a:miter lim="400000"/>
                    </a:lnB>
                  </a:tcPr>
                </a:tc>
                <a:tc>
                  <a:txBody>
                    <a:bodyPr/>
                    <a:lstStyle/>
                    <a:p>
                      <a:pPr defTabSz="457200">
                        <a:defRPr sz="1800"/>
                      </a:pPr>
                      <a:r>
                        <a:rPr b="1" sz="2200">
                          <a:latin typeface="Arial"/>
                          <a:ea typeface="Arial"/>
                          <a:cs typeface="Arial"/>
                          <a:sym typeface="Arial"/>
                        </a:rPr>
                        <a:t>Neural</a:t>
                      </a:r>
                    </a:p>
                  </a:txBody>
                  <a:tcPr marL="0" marR="0" marT="0" marB="0" anchor="t" anchorCtr="0" horzOverflow="overflow">
                    <a:lnL w="12700">
                      <a:solidFill>
                        <a:srgbClr val="CBCBCB"/>
                      </a:solidFill>
                      <a:miter lim="400000"/>
                    </a:lnL>
                    <a:lnR w="12700">
                      <a:solidFill>
                        <a:srgbClr val="CBCBCB"/>
                      </a:solidFill>
                      <a:miter lim="400000"/>
                    </a:lnR>
                    <a:lnT w="25400">
                      <a:solidFill>
                        <a:srgbClr val="5E5E5E"/>
                      </a:solidFill>
                      <a:miter lim="400000"/>
                    </a:lnT>
                    <a:lnB w="25400">
                      <a:solidFill>
                        <a:srgbClr val="5E5E5E"/>
                      </a:solidFill>
                      <a:miter lim="400000"/>
                    </a:lnB>
                  </a:tcPr>
                </a:tc>
                <a:tc>
                  <a:txBody>
                    <a:bodyPr/>
                    <a:lstStyle/>
                    <a:p>
                      <a:pPr defTabSz="457200">
                        <a:defRPr sz="1800"/>
                      </a:pPr>
                      <a:r>
                        <a:rPr b="1" sz="2200">
                          <a:latin typeface="Arial"/>
                          <a:ea typeface="Arial"/>
                          <a:cs typeface="Arial"/>
                          <a:sym typeface="Arial"/>
                        </a:rPr>
                        <a:t>Combined</a:t>
                      </a:r>
                    </a:p>
                  </a:txBody>
                  <a:tcPr marL="47625" marR="47625" marT="47625" marB="47625" anchor="t" anchorCtr="0" horzOverflow="overflow">
                    <a:lnL w="12700">
                      <a:solidFill>
                        <a:srgbClr val="CBCBCB"/>
                      </a:solidFill>
                      <a:miter lim="400000"/>
                    </a:lnL>
                    <a:lnT w="25400">
                      <a:solidFill>
                        <a:srgbClr val="5E5E5E"/>
                      </a:solidFill>
                      <a:miter lim="400000"/>
                    </a:lnT>
                    <a:lnB w="25400">
                      <a:solidFill>
                        <a:srgbClr val="5E5E5E"/>
                      </a:solidFill>
                      <a:miter lim="400000"/>
                    </a:lnB>
                  </a:tcPr>
                </a:tc>
              </a:tr>
              <a:tr h="781050">
                <a:tc>
                  <a:txBody>
                    <a:bodyPr/>
                    <a:lstStyle/>
                    <a:p>
                      <a:pPr algn="l" defTabSz="457200">
                        <a:defRPr sz="1800"/>
                      </a:pPr>
                      <a:r>
                        <a:rPr sz="2200">
                          <a:latin typeface="Arial"/>
                          <a:ea typeface="Arial"/>
                          <a:cs typeface="Arial"/>
                          <a:sym typeface="Arial"/>
                        </a:rPr>
                        <a:t>Model Intercept</a:t>
                      </a:r>
                    </a:p>
                  </a:txBody>
                  <a:tcPr marL="47625" marR="47625" marT="47625" marB="47625" anchor="t" anchorCtr="0" horzOverflow="overflow">
                    <a:lnR w="25400">
                      <a:solidFill>
                        <a:srgbClr val="5E5E5E"/>
                      </a:solidFill>
                      <a:miter lim="400000"/>
                    </a:lnR>
                    <a:lnT w="25400">
                      <a:solidFill>
                        <a:srgbClr val="5E5E5E"/>
                      </a:solidFill>
                      <a:miter lim="400000"/>
                    </a:lnT>
                    <a:lnB w="25400">
                      <a:solidFill>
                        <a:srgbClr val="5E5E5E"/>
                      </a:solidFill>
                      <a:miter lim="400000"/>
                    </a:lnB>
                  </a:tcPr>
                </a:tc>
                <a:tc>
                  <a:txBody>
                    <a:bodyPr/>
                    <a:lstStyle/>
                    <a:p>
                      <a:pPr defTabSz="457200">
                        <a:defRPr sz="1800"/>
                      </a:pPr>
                      <a:r>
                        <a:rPr sz="2200">
                          <a:latin typeface="Helvetica"/>
                          <a:ea typeface="Helvetica"/>
                          <a:cs typeface="Helvetica"/>
                          <a:sym typeface="Helvetica"/>
                        </a:rPr>
                        <a:t>-0.63 (0.39) -1.61</a:t>
                      </a:r>
                    </a:p>
                  </a:txBody>
                  <a:tcPr marL="47625" marR="47625" marT="47625" marB="47625" anchor="t" anchorCtr="0" horzOverflow="overflow">
                    <a:lnL w="25400">
                      <a:solidFill>
                        <a:srgbClr val="5E5E5E"/>
                      </a:solidFill>
                      <a:miter lim="400000"/>
                    </a:lnL>
                    <a:lnR w="12700">
                      <a:solidFill>
                        <a:srgbClr val="CBCBCB"/>
                      </a:solidFill>
                      <a:miter lim="400000"/>
                    </a:lnR>
                    <a:lnT w="25400">
                      <a:solidFill>
                        <a:srgbClr val="5E5E5E"/>
                      </a:solidFill>
                      <a:miter lim="400000"/>
                    </a:lnT>
                    <a:lnB w="25400">
                      <a:solidFill>
                        <a:srgbClr val="5E5E5E"/>
                      </a:solidFill>
                      <a:miter lim="400000"/>
                    </a:lnB>
                  </a:tcPr>
                </a:tc>
                <a:tc>
                  <a:txBody>
                    <a:bodyPr/>
                    <a:lstStyle/>
                    <a:p>
                      <a:pPr defTabSz="457200">
                        <a:defRPr sz="1800"/>
                      </a:pPr>
                      <a:r>
                        <a:rPr sz="2200">
                          <a:latin typeface="Helvetica"/>
                          <a:ea typeface="Helvetica"/>
                          <a:cs typeface="Helvetica"/>
                          <a:sym typeface="Helvetica"/>
                        </a:rPr>
                        <a:t>-0.54 (0.38) 
-1.43</a:t>
                      </a:r>
                    </a:p>
                  </a:txBody>
                  <a:tcPr marL="47625" marR="47625" marT="47625" marB="47625" anchor="t" anchorCtr="0" horzOverflow="overflow">
                    <a:lnL w="12700">
                      <a:solidFill>
                        <a:srgbClr val="CBCBCB"/>
                      </a:solidFill>
                      <a:miter lim="400000"/>
                    </a:lnL>
                    <a:lnR w="12700">
                      <a:solidFill>
                        <a:srgbClr val="CBCBCB"/>
                      </a:solidFill>
                      <a:miter lim="400000"/>
                    </a:lnR>
                    <a:lnT w="25400">
                      <a:solidFill>
                        <a:srgbClr val="5E5E5E"/>
                      </a:solidFill>
                      <a:miter lim="400000"/>
                    </a:lnT>
                    <a:lnB w="25400">
                      <a:solidFill>
                        <a:srgbClr val="5E5E5E"/>
                      </a:solidFill>
                      <a:miter lim="400000"/>
                    </a:lnB>
                  </a:tcPr>
                </a:tc>
                <a:tc>
                  <a:txBody>
                    <a:bodyPr/>
                    <a:lstStyle/>
                    <a:p>
                      <a:pPr defTabSz="457200">
                        <a:defRPr sz="1800"/>
                      </a:pPr>
                      <a:r>
                        <a:rPr sz="2200">
                          <a:latin typeface="Helvetica"/>
                          <a:ea typeface="Helvetica"/>
                          <a:cs typeface="Helvetica"/>
                          <a:sym typeface="Helvetica"/>
                        </a:rPr>
                        <a:t>-0.75 (0.45)
-1.67</a:t>
                      </a:r>
                    </a:p>
                  </a:txBody>
                  <a:tcPr marL="0" marR="0" marT="0" marB="0" anchor="t" anchorCtr="0" horzOverflow="overflow">
                    <a:lnL w="12700">
                      <a:solidFill>
                        <a:srgbClr val="CBCBCB"/>
                      </a:solidFill>
                      <a:miter lim="400000"/>
                    </a:lnL>
                    <a:lnR w="12700">
                      <a:solidFill>
                        <a:srgbClr val="CBCBCB"/>
                      </a:solidFill>
                      <a:miter lim="400000"/>
                    </a:lnR>
                    <a:lnT w="25400">
                      <a:solidFill>
                        <a:srgbClr val="5E5E5E"/>
                      </a:solidFill>
                      <a:miter lim="400000"/>
                    </a:lnT>
                    <a:lnB w="25400">
                      <a:solidFill>
                        <a:srgbClr val="5E5E5E"/>
                      </a:solidFill>
                      <a:miter lim="400000"/>
                    </a:lnB>
                  </a:tcPr>
                </a:tc>
                <a:tc>
                  <a:txBody>
                    <a:bodyPr/>
                    <a:lstStyle/>
                    <a:p>
                      <a:pPr defTabSz="457200">
                        <a:defRPr sz="1800"/>
                      </a:pPr>
                      <a:r>
                        <a:rPr sz="2200">
                          <a:latin typeface="Helvetica"/>
                          <a:ea typeface="Helvetica"/>
                          <a:cs typeface="Helvetica"/>
                          <a:sym typeface="Helvetica"/>
                        </a:rPr>
                        <a:t>-0.73 (0.45) 
-1.62</a:t>
                      </a:r>
                    </a:p>
                  </a:txBody>
                  <a:tcPr marL="47625" marR="47625" marT="47625" marB="47625" anchor="t" anchorCtr="0" horzOverflow="overflow">
                    <a:lnL w="12700">
                      <a:solidFill>
                        <a:srgbClr val="CBCBCB"/>
                      </a:solidFill>
                      <a:miter lim="400000"/>
                    </a:lnL>
                    <a:lnT w="25400">
                      <a:solidFill>
                        <a:srgbClr val="5E5E5E"/>
                      </a:solidFill>
                      <a:miter lim="400000"/>
                    </a:lnT>
                    <a:lnB w="25400">
                      <a:solidFill>
                        <a:srgbClr val="5E5E5E"/>
                      </a:solidFill>
                      <a:miter lim="400000"/>
                    </a:lnB>
                  </a:tcPr>
                </a:tc>
              </a:tr>
              <a:tr h="765559">
                <a:tc>
                  <a:txBody>
                    <a:bodyPr/>
                    <a:lstStyle/>
                    <a:p>
                      <a:pPr algn="l" defTabSz="457200">
                        <a:defRPr sz="1800"/>
                      </a:pPr>
                      <a:r>
                        <a:rPr sz="2200">
                          <a:latin typeface="Arial"/>
                          <a:ea typeface="Arial"/>
                          <a:cs typeface="Arial"/>
                          <a:sym typeface="Arial"/>
                        </a:rPr>
                        <a:t>Age</a:t>
                      </a:r>
                    </a:p>
                  </a:txBody>
                  <a:tcPr marL="47625" marR="47625" marT="47625" marB="47625" anchor="t" anchorCtr="0" horzOverflow="overflow">
                    <a:lnR w="25400">
                      <a:solidFill>
                        <a:srgbClr val="5E5E5E"/>
                      </a:solidFill>
                      <a:miter lim="400000"/>
                    </a:lnR>
                    <a:lnT w="25400">
                      <a:solidFill>
                        <a:srgbClr val="5E5E5E"/>
                      </a:solidFill>
                      <a:miter lim="400000"/>
                    </a:lnT>
                    <a:lnB w="12700">
                      <a:solidFill>
                        <a:srgbClr val="CBCBCB"/>
                      </a:solidFill>
                      <a:miter lim="400000"/>
                    </a:lnB>
                  </a:tcPr>
                </a:tc>
                <a:tc>
                  <a:txBody>
                    <a:bodyPr/>
                    <a:lstStyle/>
                    <a:p>
                      <a:pPr defTabSz="457200">
                        <a:defRPr sz="1800"/>
                      </a:pPr>
                      <a:r>
                        <a:rPr b="1" sz="2200">
                          <a:latin typeface="Arial"/>
                          <a:ea typeface="Arial"/>
                          <a:cs typeface="Arial"/>
                          <a:sym typeface="Arial"/>
                        </a:rPr>
                        <a:t>0.39 (0.41)*
1.97</a:t>
                      </a:r>
                    </a:p>
                  </a:txBody>
                  <a:tcPr marL="47625" marR="47625" marT="47625" marB="47625" anchor="t" anchorCtr="0" horzOverflow="overflow">
                    <a:lnL w="25400">
                      <a:solidFill>
                        <a:srgbClr val="5E5E5E"/>
                      </a:solidFill>
                      <a:miter lim="400000"/>
                    </a:lnL>
                    <a:lnR w="12700">
                      <a:solidFill>
                        <a:srgbClr val="CBCBCB"/>
                      </a:solidFill>
                      <a:miter lim="400000"/>
                    </a:lnR>
                    <a:lnT w="25400">
                      <a:solidFill>
                        <a:srgbClr val="5E5E5E"/>
                      </a:solidFill>
                      <a:miter lim="400000"/>
                    </a:lnT>
                    <a:lnB w="12700">
                      <a:solidFill>
                        <a:srgbClr val="CBCBCB"/>
                      </a:solidFill>
                      <a:miter lim="400000"/>
                    </a:lnB>
                  </a:tcPr>
                </a:tc>
                <a:tc>
                  <a:txBody>
                    <a:bodyPr/>
                    <a:lstStyle/>
                    <a:p>
                      <a:pPr defTabSz="914400">
                        <a:defRPr sz="2200">
                          <a:sym typeface="Helvetica Neue"/>
                        </a:defRPr>
                      </a:pPr>
                    </a:p>
                  </a:txBody>
                  <a:tcPr marL="47625" marR="47625" marT="47625" marB="47625" anchor="t" anchorCtr="0" horzOverflow="overflow">
                    <a:lnL w="12700">
                      <a:solidFill>
                        <a:srgbClr val="CBCBCB"/>
                      </a:solidFill>
                      <a:miter lim="400000"/>
                    </a:lnL>
                    <a:lnR w="12700">
                      <a:solidFill>
                        <a:srgbClr val="CBCBCB"/>
                      </a:solidFill>
                      <a:miter lim="400000"/>
                    </a:lnR>
                    <a:lnT w="25400">
                      <a:solidFill>
                        <a:srgbClr val="5E5E5E"/>
                      </a:solidFill>
                      <a:miter lim="400000"/>
                    </a:lnT>
                    <a:lnB w="12700">
                      <a:solidFill>
                        <a:srgbClr val="CBCBCB"/>
                      </a:solidFill>
                      <a:miter lim="400000"/>
                    </a:lnB>
                  </a:tcPr>
                </a:tc>
                <a:tc>
                  <a:txBody>
                    <a:bodyPr/>
                    <a:lstStyle/>
                    <a:p>
                      <a:pPr defTabSz="914400">
                        <a:defRPr sz="2200">
                          <a:sym typeface="Helvetica Neue"/>
                        </a:defRPr>
                      </a:pPr>
                    </a:p>
                  </a:txBody>
                  <a:tcPr marL="0" marR="0" marT="0" marB="0" anchor="t" anchorCtr="0" horzOverflow="overflow">
                    <a:lnL w="12700">
                      <a:solidFill>
                        <a:srgbClr val="CBCBCB"/>
                      </a:solidFill>
                      <a:miter lim="400000"/>
                    </a:lnL>
                    <a:lnR w="12700">
                      <a:solidFill>
                        <a:srgbClr val="CBCBCB"/>
                      </a:solidFill>
                      <a:miter lim="400000"/>
                    </a:lnR>
                    <a:lnT w="25400">
                      <a:solidFill>
                        <a:srgbClr val="5E5E5E"/>
                      </a:solidFill>
                      <a:miter lim="400000"/>
                    </a:lnT>
                    <a:lnB w="12700">
                      <a:solidFill>
                        <a:srgbClr val="CBCBCB"/>
                      </a:solidFill>
                      <a:miter lim="400000"/>
                    </a:lnB>
                  </a:tcPr>
                </a:tc>
                <a:tc>
                  <a:txBody>
                    <a:bodyPr/>
                    <a:lstStyle/>
                    <a:p>
                      <a:pPr defTabSz="457200">
                        <a:defRPr b="1" sz="2200">
                          <a:latin typeface="Arial"/>
                          <a:ea typeface="Arial"/>
                          <a:cs typeface="Arial"/>
                          <a:sym typeface="Arial"/>
                        </a:defRPr>
                      </a:pPr>
                      <a:r>
                        <a:t>0.87 (0.50) </a:t>
                      </a:r>
                    </a:p>
                    <a:p>
                      <a:pPr defTabSz="457200">
                        <a:defRPr b="1" sz="2200">
                          <a:latin typeface="Arial"/>
                          <a:ea typeface="Arial"/>
                          <a:cs typeface="Arial"/>
                          <a:sym typeface="Arial"/>
                        </a:defRPr>
                      </a:pPr>
                      <a:r>
                        <a:t>1.74</a:t>
                      </a:r>
                      <a:r>
                        <a:rPr baseline="31999" i="1"/>
                        <a:t> † </a:t>
                      </a:r>
                    </a:p>
                  </a:txBody>
                  <a:tcPr marL="47625" marR="47625" marT="47625" marB="47625" anchor="t" anchorCtr="0" horzOverflow="overflow">
                    <a:lnL w="12700">
                      <a:solidFill>
                        <a:srgbClr val="CBCBCB"/>
                      </a:solidFill>
                      <a:miter lim="400000"/>
                    </a:lnL>
                    <a:lnT w="25400">
                      <a:solidFill>
                        <a:srgbClr val="5E5E5E"/>
                      </a:solidFill>
                      <a:miter lim="400000"/>
                    </a:lnT>
                    <a:lnB w="12700">
                      <a:solidFill>
                        <a:srgbClr val="CBCBCB"/>
                      </a:solidFill>
                      <a:miter lim="400000"/>
                    </a:lnB>
                  </a:tcPr>
                </a:tc>
              </a:tr>
              <a:tr h="759209">
                <a:tc>
                  <a:txBody>
                    <a:bodyPr/>
                    <a:lstStyle/>
                    <a:p>
                      <a:pPr algn="l" defTabSz="457200">
                        <a:defRPr sz="1800"/>
                      </a:pPr>
                      <a:r>
                        <a:rPr sz="2200">
                          <a:latin typeface="Arial"/>
                          <a:ea typeface="Arial"/>
                          <a:cs typeface="Arial"/>
                          <a:sym typeface="Arial"/>
                        </a:rPr>
                        <a:t>Drug preference</a:t>
                      </a:r>
                    </a:p>
                  </a:txBody>
                  <a:tcPr marL="47625" marR="47625" marT="47625" marB="47625" anchor="t" anchorCtr="0" horzOverflow="overflow">
                    <a:lnR w="25400">
                      <a:solidFill>
                        <a:srgbClr val="5E5E5E"/>
                      </a:solidFill>
                      <a:miter lim="400000"/>
                    </a:lnR>
                    <a:lnT w="12700">
                      <a:solidFill>
                        <a:srgbClr val="CBCBCB"/>
                      </a:solidFill>
                      <a:miter lim="400000"/>
                    </a:lnT>
                    <a:lnB w="12700">
                      <a:solidFill>
                        <a:srgbClr val="CBCBCB"/>
                      </a:solidFill>
                      <a:miter lim="400000"/>
                    </a:lnB>
                  </a:tcPr>
                </a:tc>
                <a:tc>
                  <a:txBody>
                    <a:bodyPr/>
                    <a:lstStyle/>
                    <a:p>
                      <a:pPr defTabSz="914400">
                        <a:defRPr sz="2200">
                          <a:sym typeface="Helvetica Neue"/>
                        </a:defRPr>
                      </a:pPr>
                    </a:p>
                  </a:txBody>
                  <a:tcPr marL="47625" marR="47625" marT="47625" marB="47625" anchor="t" anchorCtr="0" horzOverflow="overflow">
                    <a:lnL w="25400">
                      <a:solidFill>
                        <a:srgbClr val="5E5E5E"/>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defTabSz="457200">
                        <a:defRPr sz="1800"/>
                      </a:pPr>
                      <a:r>
                        <a:rPr sz="2200">
                          <a:latin typeface="Arial"/>
                          <a:ea typeface="Arial"/>
                          <a:cs typeface="Arial"/>
                          <a:sym typeface="Arial"/>
                        </a:rPr>
                        <a:t>-0.49 (0.47) 
-1.06</a:t>
                      </a:r>
                    </a:p>
                  </a:txBody>
                  <a:tcPr marL="47625" marR="47625" marT="47625" marB="47625" anchor="t"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defTabSz="914400">
                        <a:defRPr sz="2200">
                          <a:sym typeface="Helvetica Neue"/>
                        </a:defRPr>
                      </a:pPr>
                    </a:p>
                  </a:txBody>
                  <a:tcPr marL="0" marR="0" marT="0" marB="0" anchor="t"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defTabSz="914400">
                        <a:defRPr sz="2200">
                          <a:sym typeface="Helvetica Neue"/>
                        </a:defRPr>
                      </a:pPr>
                    </a:p>
                  </a:txBody>
                  <a:tcPr marL="47625" marR="47625" marT="47625" marB="47625" anchor="t" anchorCtr="0" horzOverflow="overflow">
                    <a:lnL w="12700">
                      <a:solidFill>
                        <a:srgbClr val="CBCBCB"/>
                      </a:solidFill>
                      <a:miter lim="400000"/>
                    </a:lnL>
                    <a:lnT w="12700">
                      <a:solidFill>
                        <a:srgbClr val="CBCBCB"/>
                      </a:solidFill>
                      <a:miter lim="400000"/>
                    </a:lnT>
                    <a:lnB w="12700">
                      <a:solidFill>
                        <a:srgbClr val="CBCBCB"/>
                      </a:solidFill>
                      <a:miter lim="400000"/>
                    </a:lnB>
                  </a:tcPr>
                </a:tc>
              </a:tr>
              <a:tr h="759209">
                <a:tc>
                  <a:txBody>
                    <a:bodyPr/>
                    <a:lstStyle/>
                    <a:p>
                      <a:pPr algn="l" defTabSz="457200">
                        <a:defRPr sz="1800"/>
                      </a:pPr>
                      <a:r>
                        <a:rPr sz="2200">
                          <a:latin typeface="Arial"/>
                          <a:ea typeface="Arial"/>
                          <a:cs typeface="Arial"/>
                          <a:sym typeface="Arial"/>
                        </a:rPr>
                        <a:t>Craving</a:t>
                      </a:r>
                    </a:p>
                  </a:txBody>
                  <a:tcPr marL="47625" marR="47625" marT="47625" marB="47625" anchor="t" anchorCtr="0" horzOverflow="overflow">
                    <a:lnR w="25400">
                      <a:solidFill>
                        <a:srgbClr val="5E5E5E"/>
                      </a:solidFill>
                      <a:miter lim="400000"/>
                    </a:lnR>
                    <a:lnT w="12700">
                      <a:solidFill>
                        <a:srgbClr val="CBCBCB"/>
                      </a:solidFill>
                      <a:miter lim="400000"/>
                    </a:lnT>
                    <a:lnB w="12700">
                      <a:solidFill>
                        <a:srgbClr val="CBCBCB"/>
                      </a:solidFill>
                      <a:miter lim="400000"/>
                    </a:lnB>
                  </a:tcPr>
                </a:tc>
                <a:tc>
                  <a:txBody>
                    <a:bodyPr/>
                    <a:lstStyle/>
                    <a:p>
                      <a:pPr defTabSz="914400">
                        <a:defRPr sz="2200">
                          <a:sym typeface="Helvetica Neue"/>
                        </a:defRPr>
                      </a:pPr>
                    </a:p>
                  </a:txBody>
                  <a:tcPr marL="47625" marR="47625" marT="47625" marB="47625" anchor="t" anchorCtr="0" horzOverflow="overflow">
                    <a:lnL w="25400">
                      <a:solidFill>
                        <a:srgbClr val="5E5E5E"/>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defTabSz="457200">
                        <a:defRPr sz="1800"/>
                      </a:pPr>
                      <a:r>
                        <a:rPr sz="2200">
                          <a:latin typeface="Arial"/>
                          <a:ea typeface="Arial"/>
                          <a:cs typeface="Arial"/>
                          <a:sym typeface="Arial"/>
                        </a:rPr>
                        <a:t>0.41 (0.41) 
1.00</a:t>
                      </a:r>
                    </a:p>
                  </a:txBody>
                  <a:tcPr marL="47625" marR="47625" marT="47625" marB="47625" anchor="t"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defTabSz="914400">
                        <a:defRPr sz="2200">
                          <a:sym typeface="Helvetica Neue"/>
                        </a:defRPr>
                      </a:pPr>
                    </a:p>
                  </a:txBody>
                  <a:tcPr marL="0" marR="0" marT="0" marB="0" anchor="t"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defTabSz="914400">
                        <a:defRPr sz="2200">
                          <a:sym typeface="Helvetica Neue"/>
                        </a:defRPr>
                      </a:pPr>
                    </a:p>
                  </a:txBody>
                  <a:tcPr marL="47625" marR="47625" marT="47625" marB="47625" anchor="t" anchorCtr="0" horzOverflow="overflow">
                    <a:lnL w="12700">
                      <a:solidFill>
                        <a:srgbClr val="CBCBCB"/>
                      </a:solidFill>
                      <a:miter lim="400000"/>
                    </a:lnL>
                    <a:lnT w="12700">
                      <a:solidFill>
                        <a:srgbClr val="CBCBCB"/>
                      </a:solidFill>
                      <a:miter lim="400000"/>
                    </a:lnT>
                    <a:lnB w="12700">
                      <a:solidFill>
                        <a:srgbClr val="CBCBCB"/>
                      </a:solidFill>
                      <a:miter lim="400000"/>
                    </a:lnB>
                  </a:tcPr>
                </a:tc>
              </a:tr>
              <a:tr h="759209">
                <a:tc>
                  <a:txBody>
                    <a:bodyPr/>
                    <a:lstStyle/>
                    <a:p>
                      <a:pPr algn="l" defTabSz="457200">
                        <a:defRPr sz="1800"/>
                      </a:pPr>
                      <a:r>
                        <a:rPr sz="2200">
                          <a:latin typeface="Arial"/>
                          <a:ea typeface="Arial"/>
                          <a:cs typeface="Arial"/>
                          <a:sym typeface="Arial"/>
                        </a:rPr>
                        <a:t>Negative mood</a:t>
                      </a:r>
                    </a:p>
                  </a:txBody>
                  <a:tcPr marL="47625" marR="47625" marT="47625" marB="47625" anchor="t" anchorCtr="0" horzOverflow="overflow">
                    <a:lnR w="25400">
                      <a:solidFill>
                        <a:srgbClr val="5E5E5E"/>
                      </a:solidFill>
                      <a:miter lim="400000"/>
                    </a:lnR>
                    <a:lnT w="12700">
                      <a:solidFill>
                        <a:srgbClr val="CBCBCB"/>
                      </a:solidFill>
                      <a:miter lim="400000"/>
                    </a:lnT>
                    <a:lnB w="12700">
                      <a:solidFill>
                        <a:srgbClr val="CBCBCB"/>
                      </a:solidFill>
                      <a:miter lim="400000"/>
                    </a:lnB>
                  </a:tcPr>
                </a:tc>
                <a:tc>
                  <a:txBody>
                    <a:bodyPr/>
                    <a:lstStyle/>
                    <a:p>
                      <a:pPr defTabSz="914400">
                        <a:defRPr sz="2200">
                          <a:sym typeface="Helvetica Neue"/>
                        </a:defRPr>
                      </a:pPr>
                    </a:p>
                  </a:txBody>
                  <a:tcPr marL="47625" marR="47625" marT="47625" marB="47625" anchor="t" anchorCtr="0" horzOverflow="overflow">
                    <a:lnL w="25400">
                      <a:solidFill>
                        <a:srgbClr val="5E5E5E"/>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defTabSz="457200">
                        <a:defRPr sz="1800"/>
                      </a:pPr>
                      <a:r>
                        <a:rPr sz="2200">
                          <a:latin typeface="Arial"/>
                          <a:ea typeface="Arial"/>
                          <a:cs typeface="Arial"/>
                          <a:sym typeface="Arial"/>
                        </a:rPr>
                        <a:t>0.45 (0.44)
1.03</a:t>
                      </a:r>
                    </a:p>
                  </a:txBody>
                  <a:tcPr marL="47625" marR="47625" marT="47625" marB="47625" anchor="t"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defTabSz="914400">
                        <a:defRPr sz="2200">
                          <a:sym typeface="Helvetica Neue"/>
                        </a:defRPr>
                      </a:pPr>
                    </a:p>
                  </a:txBody>
                  <a:tcPr marL="0" marR="0" marT="0" marB="0" anchor="t"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defTabSz="457200">
                        <a:defRPr sz="2200">
                          <a:latin typeface="Arial"/>
                          <a:ea typeface="Arial"/>
                          <a:cs typeface="Arial"/>
                          <a:sym typeface="Arial"/>
                        </a:defRPr>
                      </a:pPr>
                    </a:p>
                  </a:txBody>
                  <a:tcPr marL="47625" marR="47625" marT="47625" marB="47625" anchor="t" anchorCtr="0" horzOverflow="overflow">
                    <a:lnL w="12700">
                      <a:solidFill>
                        <a:srgbClr val="CBCBCB"/>
                      </a:solidFill>
                      <a:miter lim="400000"/>
                    </a:lnL>
                    <a:lnT w="12700">
                      <a:solidFill>
                        <a:srgbClr val="CBCBCB"/>
                      </a:solidFill>
                      <a:miter lim="400000"/>
                    </a:lnT>
                    <a:lnB w="12700">
                      <a:solidFill>
                        <a:srgbClr val="CBCBCB"/>
                      </a:solidFill>
                      <a:miter lim="400000"/>
                    </a:lnB>
                  </a:tcPr>
                </a:tc>
              </a:tr>
              <a:tr h="663959">
                <a:tc>
                  <a:txBody>
                    <a:bodyPr/>
                    <a:lstStyle/>
                    <a:p>
                      <a:pPr algn="l" defTabSz="457200">
                        <a:defRPr sz="1800"/>
                      </a:pPr>
                      <a:r>
                        <a:rPr sz="2200">
                          <a:latin typeface="Arial"/>
                          <a:ea typeface="Arial"/>
                          <a:cs typeface="Arial"/>
                          <a:sym typeface="Arial"/>
                        </a:rPr>
                        <a:t>mPFC</a:t>
                      </a:r>
                    </a:p>
                  </a:txBody>
                  <a:tcPr marL="47625" marR="47625" marT="47625" marB="47625" anchor="t" anchorCtr="0" horzOverflow="overflow">
                    <a:lnR w="25400">
                      <a:solidFill>
                        <a:srgbClr val="5E5E5E"/>
                      </a:solidFill>
                      <a:miter lim="400000"/>
                    </a:lnR>
                    <a:lnT w="12700">
                      <a:solidFill>
                        <a:srgbClr val="CBCBCB"/>
                      </a:solidFill>
                      <a:miter lim="400000"/>
                    </a:lnT>
                    <a:lnB w="12700">
                      <a:solidFill>
                        <a:srgbClr val="CBCBCB"/>
                      </a:solidFill>
                      <a:miter lim="400000"/>
                    </a:lnB>
                  </a:tcPr>
                </a:tc>
                <a:tc>
                  <a:txBody>
                    <a:bodyPr/>
                    <a:lstStyle/>
                    <a:p>
                      <a:pPr defTabSz="914400">
                        <a:defRPr sz="2200">
                          <a:sym typeface="Helvetica Neue"/>
                        </a:defRPr>
                      </a:pPr>
                    </a:p>
                  </a:txBody>
                  <a:tcPr marL="47625" marR="47625" marT="47625" marB="47625" anchor="t" anchorCtr="0" horzOverflow="overflow">
                    <a:lnL w="25400">
                      <a:solidFill>
                        <a:srgbClr val="5E5E5E"/>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defTabSz="914400">
                        <a:defRPr sz="2200">
                          <a:sym typeface="Helvetica Neue"/>
                        </a:defRPr>
                      </a:pPr>
                    </a:p>
                  </a:txBody>
                  <a:tcPr marL="47625" marR="47625" marT="47625" marB="47625" anchor="t"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defTabSz="457200">
                        <a:defRPr sz="1800"/>
                      </a:pPr>
                      <a:r>
                        <a:rPr sz="2200">
                          <a:latin typeface="Arial"/>
                          <a:ea typeface="Arial"/>
                          <a:cs typeface="Arial"/>
                          <a:sym typeface="Arial"/>
                        </a:rPr>
                        <a:t>-0.64 (0.46)
1.37</a:t>
                      </a:r>
                    </a:p>
                  </a:txBody>
                  <a:tcPr marL="0" marR="0" marT="0" marB="0" anchor="t"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defTabSz="914400">
                        <a:defRPr sz="2200">
                          <a:sym typeface="Helvetica Neue"/>
                        </a:defRPr>
                      </a:pPr>
                    </a:p>
                  </a:txBody>
                  <a:tcPr marL="47625" marR="47625" marT="47625" marB="47625" anchor="t" anchorCtr="0" horzOverflow="overflow">
                    <a:lnL w="12700">
                      <a:solidFill>
                        <a:srgbClr val="CBCBCB"/>
                      </a:solidFill>
                      <a:miter lim="400000"/>
                    </a:lnL>
                    <a:lnT w="12700">
                      <a:solidFill>
                        <a:srgbClr val="CBCBCB"/>
                      </a:solidFill>
                      <a:miter lim="400000"/>
                    </a:lnT>
                    <a:lnB w="12700">
                      <a:solidFill>
                        <a:srgbClr val="CBCBCB"/>
                      </a:solidFill>
                      <a:miter lim="400000"/>
                    </a:lnB>
                  </a:tcPr>
                </a:tc>
              </a:tr>
              <a:tr h="759209">
                <a:tc>
                  <a:txBody>
                    <a:bodyPr/>
                    <a:lstStyle/>
                    <a:p>
                      <a:pPr algn="l" defTabSz="457200">
                        <a:defRPr sz="1800"/>
                      </a:pPr>
                      <a:r>
                        <a:rPr sz="2200">
                          <a:latin typeface="Arial"/>
                          <a:ea typeface="Arial"/>
                          <a:cs typeface="Arial"/>
                          <a:sym typeface="Arial"/>
                        </a:rPr>
                        <a:t>NAcc</a:t>
                      </a:r>
                    </a:p>
                  </a:txBody>
                  <a:tcPr marL="47625" marR="47625" marT="47625" marB="47625" anchor="t" anchorCtr="0" horzOverflow="overflow">
                    <a:lnR w="25400">
                      <a:solidFill>
                        <a:srgbClr val="5E5E5E"/>
                      </a:solidFill>
                      <a:miter lim="400000"/>
                    </a:lnR>
                    <a:lnT w="12700">
                      <a:solidFill>
                        <a:srgbClr val="CBCBCB"/>
                      </a:solidFill>
                      <a:miter lim="400000"/>
                    </a:lnT>
                    <a:lnB w="12700">
                      <a:solidFill>
                        <a:srgbClr val="CBCBCB"/>
                      </a:solidFill>
                      <a:miter lim="400000"/>
                    </a:lnB>
                  </a:tcPr>
                </a:tc>
                <a:tc>
                  <a:txBody>
                    <a:bodyPr/>
                    <a:lstStyle/>
                    <a:p>
                      <a:pPr defTabSz="914400">
                        <a:defRPr sz="2200">
                          <a:sym typeface="Helvetica Neue"/>
                        </a:defRPr>
                      </a:pPr>
                    </a:p>
                  </a:txBody>
                  <a:tcPr marL="47625" marR="47625" marT="47625" marB="47625" anchor="t" anchorCtr="0" horzOverflow="overflow">
                    <a:lnL w="25400">
                      <a:solidFill>
                        <a:srgbClr val="5E5E5E"/>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defTabSz="914400">
                        <a:defRPr sz="2200">
                          <a:sym typeface="Helvetica Neue"/>
                        </a:defRPr>
                      </a:pPr>
                    </a:p>
                  </a:txBody>
                  <a:tcPr marL="47625" marR="47625" marT="47625" marB="47625" anchor="t"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defTabSz="457200">
                        <a:defRPr sz="1800"/>
                      </a:pPr>
                      <a:r>
                        <a:rPr b="1" sz="2200">
                          <a:latin typeface="Arial"/>
                          <a:ea typeface="Arial"/>
                          <a:cs typeface="Arial"/>
                          <a:sym typeface="Arial"/>
                        </a:rPr>
                        <a:t>1.45 (0.57)* 
2.55</a:t>
                      </a:r>
                    </a:p>
                  </a:txBody>
                  <a:tcPr marL="0" marR="0" marT="0" marB="0" anchor="t"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defTabSz="457200">
                        <a:defRPr sz="1800"/>
                      </a:pPr>
                      <a:r>
                        <a:rPr b="1" sz="2200">
                          <a:latin typeface="Arial"/>
                          <a:ea typeface="Arial"/>
                          <a:cs typeface="Arial"/>
                          <a:sym typeface="Arial"/>
                        </a:rPr>
                        <a:t>1.34 (0.56)*
2.38</a:t>
                      </a:r>
                    </a:p>
                  </a:txBody>
                  <a:tcPr marL="47625" marR="47625" marT="47625" marB="47625" anchor="t" anchorCtr="0" horzOverflow="overflow">
                    <a:lnL w="12700">
                      <a:solidFill>
                        <a:srgbClr val="CBCBCB"/>
                      </a:solidFill>
                      <a:miter lim="400000"/>
                    </a:lnL>
                    <a:lnT w="12700">
                      <a:solidFill>
                        <a:srgbClr val="CBCBCB"/>
                      </a:solidFill>
                      <a:miter lim="400000"/>
                    </a:lnT>
                    <a:lnB w="12700">
                      <a:solidFill>
                        <a:srgbClr val="CBCBCB"/>
                      </a:solidFill>
                      <a:miter lim="400000"/>
                    </a:lnB>
                  </a:tcPr>
                </a:tc>
              </a:tr>
              <a:tr h="670309">
                <a:tc>
                  <a:txBody>
                    <a:bodyPr/>
                    <a:lstStyle/>
                    <a:p>
                      <a:pPr algn="l" defTabSz="457200">
                        <a:defRPr sz="1800"/>
                      </a:pPr>
                      <a:r>
                        <a:rPr sz="2200">
                          <a:latin typeface="Arial"/>
                          <a:ea typeface="Arial"/>
                          <a:cs typeface="Arial"/>
                          <a:sym typeface="Arial"/>
                        </a:rPr>
                        <a:t>VTA</a:t>
                      </a:r>
                    </a:p>
                  </a:txBody>
                  <a:tcPr marL="47625" marR="47625" marT="47625" marB="47625" anchor="t" anchorCtr="0" horzOverflow="overflow">
                    <a:lnR w="25400">
                      <a:solidFill>
                        <a:srgbClr val="5E5E5E"/>
                      </a:solidFill>
                      <a:miter lim="400000"/>
                    </a:lnR>
                    <a:lnT w="12700">
                      <a:solidFill>
                        <a:srgbClr val="CBCBCB"/>
                      </a:solidFill>
                      <a:miter lim="400000"/>
                    </a:lnT>
                    <a:lnB w="25400">
                      <a:solidFill>
                        <a:srgbClr val="5E5E5E"/>
                      </a:solidFill>
                      <a:miter lim="400000"/>
                    </a:lnB>
                  </a:tcPr>
                </a:tc>
                <a:tc>
                  <a:txBody>
                    <a:bodyPr/>
                    <a:lstStyle/>
                    <a:p>
                      <a:pPr defTabSz="914400">
                        <a:defRPr sz="2200">
                          <a:sym typeface="Helvetica Neue"/>
                        </a:defRPr>
                      </a:pPr>
                    </a:p>
                  </a:txBody>
                  <a:tcPr marL="47625" marR="47625" marT="47625" marB="47625" anchor="t" anchorCtr="0" horzOverflow="overflow">
                    <a:lnL w="25400">
                      <a:solidFill>
                        <a:srgbClr val="5E5E5E"/>
                      </a:solidFill>
                      <a:miter lim="400000"/>
                    </a:lnL>
                    <a:lnR w="12700">
                      <a:solidFill>
                        <a:srgbClr val="CBCBCB"/>
                      </a:solidFill>
                      <a:miter lim="400000"/>
                    </a:lnR>
                    <a:lnT w="12700">
                      <a:solidFill>
                        <a:srgbClr val="CBCBCB"/>
                      </a:solidFill>
                      <a:miter lim="400000"/>
                    </a:lnT>
                    <a:lnB w="25400">
                      <a:solidFill>
                        <a:srgbClr val="5E5E5E"/>
                      </a:solidFill>
                      <a:miter lim="400000"/>
                    </a:lnB>
                  </a:tcPr>
                </a:tc>
                <a:tc>
                  <a:txBody>
                    <a:bodyPr/>
                    <a:lstStyle/>
                    <a:p>
                      <a:pPr defTabSz="914400">
                        <a:defRPr sz="2200">
                          <a:sym typeface="Helvetica Neue"/>
                        </a:defRPr>
                      </a:pPr>
                    </a:p>
                  </a:txBody>
                  <a:tcPr marL="47625" marR="47625" marT="47625" marB="47625" anchor="t" anchorCtr="0" horzOverflow="overflow">
                    <a:lnL w="12700">
                      <a:solidFill>
                        <a:srgbClr val="CBCBCB"/>
                      </a:solidFill>
                      <a:miter lim="400000"/>
                    </a:lnL>
                    <a:lnR w="12700">
                      <a:solidFill>
                        <a:srgbClr val="CBCBCB"/>
                      </a:solidFill>
                      <a:miter lim="400000"/>
                    </a:lnR>
                    <a:lnT w="12700">
                      <a:solidFill>
                        <a:srgbClr val="CBCBCB"/>
                      </a:solidFill>
                      <a:miter lim="400000"/>
                    </a:lnT>
                    <a:lnB w="25400">
                      <a:solidFill>
                        <a:srgbClr val="5E5E5E"/>
                      </a:solidFill>
                      <a:miter lim="400000"/>
                    </a:lnB>
                  </a:tcPr>
                </a:tc>
                <a:tc>
                  <a:txBody>
                    <a:bodyPr/>
                    <a:lstStyle/>
                    <a:p>
                      <a:pPr defTabSz="457200">
                        <a:defRPr sz="1800"/>
                      </a:pPr>
                      <a:r>
                        <a:rPr sz="2200">
                          <a:latin typeface="Arial"/>
                          <a:ea typeface="Arial"/>
                          <a:cs typeface="Arial"/>
                          <a:sym typeface="Arial"/>
                        </a:rPr>
                        <a:t>0.44 (0.46) 
0.97</a:t>
                      </a:r>
                    </a:p>
                  </a:txBody>
                  <a:tcPr marL="0" marR="0" marT="0" marB="0" anchor="t" anchorCtr="0" horzOverflow="overflow">
                    <a:lnL w="12700">
                      <a:solidFill>
                        <a:srgbClr val="CBCBCB"/>
                      </a:solidFill>
                      <a:miter lim="400000"/>
                    </a:lnL>
                    <a:lnR w="12700">
                      <a:solidFill>
                        <a:srgbClr val="CBCBCB"/>
                      </a:solidFill>
                      <a:miter lim="400000"/>
                    </a:lnR>
                    <a:lnT w="12700">
                      <a:solidFill>
                        <a:srgbClr val="CBCBCB"/>
                      </a:solidFill>
                      <a:miter lim="400000"/>
                    </a:lnT>
                    <a:lnB w="25400">
                      <a:solidFill>
                        <a:srgbClr val="5E5E5E"/>
                      </a:solidFill>
                      <a:miter lim="400000"/>
                    </a:lnB>
                  </a:tcPr>
                </a:tc>
                <a:tc>
                  <a:txBody>
                    <a:bodyPr/>
                    <a:lstStyle/>
                    <a:p>
                      <a:pPr defTabSz="914400">
                        <a:defRPr sz="2200">
                          <a:sym typeface="Helvetica Neue"/>
                        </a:defRPr>
                      </a:pPr>
                    </a:p>
                  </a:txBody>
                  <a:tcPr marL="47625" marR="47625" marT="47625" marB="47625" anchor="t" anchorCtr="0" horzOverflow="overflow">
                    <a:lnL w="12700">
                      <a:solidFill>
                        <a:srgbClr val="CBCBCB"/>
                      </a:solidFill>
                      <a:miter lim="400000"/>
                    </a:lnL>
                    <a:lnT w="12700">
                      <a:solidFill>
                        <a:srgbClr val="CBCBCB"/>
                      </a:solidFill>
                      <a:miter lim="400000"/>
                    </a:lnT>
                    <a:lnB w="25400">
                      <a:solidFill>
                        <a:srgbClr val="5E5E5E"/>
                      </a:solidFill>
                      <a:miter lim="400000"/>
                    </a:lnB>
                  </a:tcPr>
                </a:tc>
              </a:tr>
              <a:tr h="559588">
                <a:tc>
                  <a:txBody>
                    <a:bodyPr/>
                    <a:lstStyle/>
                    <a:p>
                      <a:pPr algn="l" defTabSz="457200">
                        <a:lnSpc>
                          <a:spcPts val="3800"/>
                        </a:lnSpc>
                        <a:spcBef>
                          <a:spcPts val="1200"/>
                        </a:spcBef>
                        <a:defRPr sz="2200">
                          <a:latin typeface="Arial"/>
                          <a:ea typeface="Arial"/>
                          <a:cs typeface="Arial"/>
                          <a:sym typeface="Arial"/>
                        </a:defRPr>
                      </a:pPr>
                      <a:r>
                        <a:t>Pseudo R</a:t>
                      </a:r>
                      <a:r>
                        <a:rPr baseline="31999"/>
                        <a:t>2</a:t>
                      </a:r>
                    </a:p>
                  </a:txBody>
                  <a:tcPr marL="47625" marR="47625" marT="47625" marB="47625" anchor="t" anchorCtr="0" horzOverflow="overflow">
                    <a:lnR w="25400">
                      <a:solidFill>
                        <a:srgbClr val="5E5E5E"/>
                      </a:solidFill>
                      <a:miter lim="400000"/>
                    </a:lnR>
                    <a:lnT w="25400">
                      <a:solidFill>
                        <a:srgbClr val="5E5E5E"/>
                      </a:solidFill>
                      <a:miter lim="400000"/>
                    </a:lnT>
                    <a:lnB w="12700">
                      <a:solidFill>
                        <a:srgbClr val="CBCBCB"/>
                      </a:solidFill>
                      <a:miter lim="400000"/>
                    </a:lnB>
                  </a:tcPr>
                </a:tc>
                <a:tc>
                  <a:txBody>
                    <a:bodyPr/>
                    <a:lstStyle/>
                    <a:p>
                      <a:pPr defTabSz="457200">
                        <a:defRPr sz="1800"/>
                      </a:pPr>
                      <a:r>
                        <a:rPr b="1" sz="2200">
                          <a:latin typeface="Arial"/>
                          <a:ea typeface="Arial"/>
                          <a:cs typeface="Arial"/>
                          <a:sym typeface="Arial"/>
                        </a:rPr>
                        <a:t>0.13*</a:t>
                      </a:r>
                    </a:p>
                  </a:txBody>
                  <a:tcPr marL="47625" marR="47625" marT="47625" marB="47625" anchor="t" anchorCtr="0" horzOverflow="overflow">
                    <a:lnL w="25400">
                      <a:solidFill>
                        <a:srgbClr val="5E5E5E"/>
                      </a:solidFill>
                      <a:miter lim="400000"/>
                    </a:lnL>
                    <a:lnR w="12700">
                      <a:solidFill>
                        <a:srgbClr val="CBCBCB"/>
                      </a:solidFill>
                      <a:miter lim="400000"/>
                    </a:lnR>
                    <a:lnT w="25400">
                      <a:solidFill>
                        <a:srgbClr val="5E5E5E"/>
                      </a:solidFill>
                      <a:miter lim="400000"/>
                    </a:lnT>
                    <a:lnB w="12700">
                      <a:solidFill>
                        <a:srgbClr val="CBCBCB"/>
                      </a:solidFill>
                      <a:miter lim="400000"/>
                    </a:lnB>
                  </a:tcPr>
                </a:tc>
                <a:tc>
                  <a:txBody>
                    <a:bodyPr/>
                    <a:lstStyle/>
                    <a:p>
                      <a:pPr defTabSz="457200">
                        <a:defRPr sz="1800"/>
                      </a:pPr>
                      <a:r>
                        <a:rPr sz="2200">
                          <a:latin typeface="Arial"/>
                          <a:ea typeface="Arial"/>
                          <a:cs typeface="Arial"/>
                          <a:sym typeface="Arial"/>
                        </a:rPr>
                        <a:t>0.06</a:t>
                      </a:r>
                    </a:p>
                  </a:txBody>
                  <a:tcPr marL="47625" marR="47625" marT="47625" marB="47625" anchor="t" anchorCtr="0" horzOverflow="overflow">
                    <a:lnL w="12700">
                      <a:solidFill>
                        <a:srgbClr val="CBCBCB"/>
                      </a:solidFill>
                      <a:miter lim="400000"/>
                    </a:lnL>
                    <a:lnR w="12700">
                      <a:solidFill>
                        <a:srgbClr val="CBCBCB"/>
                      </a:solidFill>
                      <a:miter lim="400000"/>
                    </a:lnR>
                    <a:lnT w="25400">
                      <a:solidFill>
                        <a:srgbClr val="5E5E5E"/>
                      </a:solidFill>
                      <a:miter lim="400000"/>
                    </a:lnT>
                    <a:lnB w="12700">
                      <a:solidFill>
                        <a:srgbClr val="CBCBCB"/>
                      </a:solidFill>
                      <a:miter lim="400000"/>
                    </a:lnB>
                  </a:tcPr>
                </a:tc>
                <a:tc>
                  <a:txBody>
                    <a:bodyPr/>
                    <a:lstStyle/>
                    <a:p>
                      <a:pPr defTabSz="457200">
                        <a:defRPr sz="1800"/>
                      </a:pPr>
                      <a:r>
                        <a:rPr b="1" sz="2200">
                          <a:latin typeface="Arial"/>
                          <a:ea typeface="Arial"/>
                          <a:cs typeface="Arial"/>
                          <a:sym typeface="Arial"/>
                        </a:rPr>
                        <a:t>0.30**</a:t>
                      </a:r>
                    </a:p>
                  </a:txBody>
                  <a:tcPr marL="47625" marR="47625" marT="47625" marB="47625" anchor="t" anchorCtr="0" horzOverflow="overflow">
                    <a:lnL w="12700">
                      <a:solidFill>
                        <a:srgbClr val="CBCBCB"/>
                      </a:solidFill>
                      <a:miter lim="400000"/>
                    </a:lnL>
                    <a:lnR w="12700">
                      <a:solidFill>
                        <a:srgbClr val="CBCBCB"/>
                      </a:solidFill>
                      <a:miter lim="400000"/>
                    </a:lnR>
                    <a:lnT w="25400">
                      <a:solidFill>
                        <a:srgbClr val="5E5E5E"/>
                      </a:solidFill>
                      <a:miter lim="400000"/>
                    </a:lnT>
                    <a:lnB w="12700">
                      <a:solidFill>
                        <a:srgbClr val="CBCBCB"/>
                      </a:solidFill>
                      <a:miter lim="400000"/>
                    </a:lnB>
                  </a:tcPr>
                </a:tc>
                <a:tc>
                  <a:txBody>
                    <a:bodyPr/>
                    <a:lstStyle/>
                    <a:p>
                      <a:pPr defTabSz="457200">
                        <a:defRPr sz="1800"/>
                      </a:pPr>
                      <a:r>
                        <a:rPr b="1" sz="2200">
                          <a:latin typeface="Arial"/>
                          <a:ea typeface="Arial"/>
                          <a:cs typeface="Arial"/>
                          <a:sym typeface="Arial"/>
                        </a:rPr>
                        <a:t>0.33**</a:t>
                      </a:r>
                    </a:p>
                  </a:txBody>
                  <a:tcPr marL="47625" marR="47625" marT="47625" marB="47625" anchor="t" anchorCtr="0" horzOverflow="overflow">
                    <a:lnL w="12700">
                      <a:solidFill>
                        <a:srgbClr val="CBCBCB"/>
                      </a:solidFill>
                      <a:miter lim="400000"/>
                    </a:lnL>
                    <a:lnT w="25400">
                      <a:solidFill>
                        <a:srgbClr val="5E5E5E"/>
                      </a:solidFill>
                      <a:miter lim="400000"/>
                    </a:lnT>
                    <a:lnB w="12700">
                      <a:solidFill>
                        <a:srgbClr val="CBCBCB"/>
                      </a:solidFill>
                      <a:miter lim="400000"/>
                    </a:lnB>
                  </a:tcPr>
                </a:tc>
              </a:tr>
              <a:tr h="429009">
                <a:tc>
                  <a:txBody>
                    <a:bodyPr/>
                    <a:lstStyle/>
                    <a:p>
                      <a:pPr algn="l" defTabSz="457200">
                        <a:defRPr sz="1800"/>
                      </a:pPr>
                      <a:r>
                        <a:rPr sz="2200">
                          <a:latin typeface="Arial"/>
                          <a:ea typeface="Arial"/>
                          <a:cs typeface="Arial"/>
                          <a:sym typeface="Arial"/>
                        </a:rPr>
                        <a:t>Akaike Inf. Crit. (AIC)</a:t>
                      </a:r>
                    </a:p>
                  </a:txBody>
                  <a:tcPr marL="47625" marR="47625" marT="47625" marB="47625" anchor="t" anchorCtr="0" horzOverflow="overflow">
                    <a:lnR w="25400">
                      <a:solidFill>
                        <a:srgbClr val="5E5E5E"/>
                      </a:solidFill>
                      <a:miter lim="400000"/>
                    </a:lnR>
                    <a:lnT w="12700">
                      <a:solidFill>
                        <a:srgbClr val="CBCBCB"/>
                      </a:solidFill>
                      <a:miter lim="400000"/>
                    </a:lnT>
                    <a:lnB w="12700">
                      <a:solidFill>
                        <a:srgbClr val="CBCBCB"/>
                      </a:solidFill>
                      <a:miter lim="400000"/>
                    </a:lnB>
                  </a:tcPr>
                </a:tc>
                <a:tc>
                  <a:txBody>
                    <a:bodyPr/>
                    <a:lstStyle/>
                    <a:p>
                      <a:pPr defTabSz="457200">
                        <a:defRPr sz="1800"/>
                      </a:pPr>
                      <a:r>
                        <a:rPr sz="2200">
                          <a:latin typeface="Arial"/>
                          <a:ea typeface="Arial"/>
                          <a:cs typeface="Arial"/>
                          <a:sym typeface="Arial"/>
                        </a:rPr>
                        <a:t>42.95</a:t>
                      </a:r>
                    </a:p>
                  </a:txBody>
                  <a:tcPr marL="47625" marR="47625" marT="47625" marB="47625" anchor="t" anchorCtr="0" horzOverflow="overflow">
                    <a:lnL w="25400">
                      <a:solidFill>
                        <a:srgbClr val="5E5E5E"/>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defTabSz="457200">
                        <a:defRPr sz="1800"/>
                      </a:pPr>
                      <a:r>
                        <a:rPr sz="2200">
                          <a:latin typeface="Arial"/>
                          <a:ea typeface="Arial"/>
                          <a:cs typeface="Arial"/>
                          <a:sym typeface="Arial"/>
                        </a:rPr>
                        <a:t>48.23</a:t>
                      </a:r>
                    </a:p>
                  </a:txBody>
                  <a:tcPr marL="47625" marR="47625" marT="47625" marB="47625" anchor="t"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defTabSz="457200">
                        <a:defRPr sz="1800"/>
                      </a:pPr>
                      <a:r>
                        <a:rPr sz="2200">
                          <a:latin typeface="Arial"/>
                          <a:ea typeface="Arial"/>
                          <a:cs typeface="Arial"/>
                          <a:sym typeface="Arial"/>
                        </a:rPr>
                        <a:t>39.82</a:t>
                      </a:r>
                    </a:p>
                  </a:txBody>
                  <a:tcPr marL="47625" marR="47625" marT="47625" marB="47625" anchor="t"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defTabSz="457200">
                        <a:defRPr sz="1800"/>
                      </a:pPr>
                      <a:r>
                        <a:rPr sz="2200">
                          <a:latin typeface="Arial"/>
                          <a:ea typeface="Arial"/>
                          <a:cs typeface="Arial"/>
                          <a:sym typeface="Arial"/>
                        </a:rPr>
                        <a:t>36.95</a:t>
                      </a:r>
                    </a:p>
                  </a:txBody>
                  <a:tcPr marL="47625" marR="47625" marT="47625" marB="47625" anchor="t" anchorCtr="0" horzOverflow="overflow">
                    <a:lnL w="12700">
                      <a:solidFill>
                        <a:srgbClr val="CBCBCB"/>
                      </a:solidFill>
                      <a:miter lim="400000"/>
                    </a:lnL>
                    <a:lnT w="12700">
                      <a:solidFill>
                        <a:srgbClr val="CBCBCB"/>
                      </a:solidFill>
                      <a:miter lim="400000"/>
                    </a:lnT>
                    <a:lnB w="12700">
                      <a:solidFill>
                        <a:srgbClr val="CBCBCB"/>
                      </a:solidFill>
                      <a:miter lim="400000"/>
                    </a:lnB>
                  </a:tcPr>
                </a:tc>
              </a:tr>
              <a:tr h="429009">
                <a:tc>
                  <a:txBody>
                    <a:bodyPr/>
                    <a:lstStyle/>
                    <a:p>
                      <a:pPr algn="l" defTabSz="457200">
                        <a:defRPr sz="1800"/>
                      </a:pPr>
                      <a:r>
                        <a:rPr sz="2200">
                          <a:latin typeface="Arial"/>
                          <a:ea typeface="Arial"/>
                          <a:cs typeface="Arial"/>
                          <a:sym typeface="Arial"/>
                        </a:rPr>
                        <a:t>Classification Accuracy </a:t>
                      </a:r>
                    </a:p>
                  </a:txBody>
                  <a:tcPr marL="47625" marR="47625" marT="47625" marB="47625" anchor="t" anchorCtr="0" horzOverflow="overflow">
                    <a:lnR w="25400">
                      <a:solidFill>
                        <a:srgbClr val="5E5E5E"/>
                      </a:solidFill>
                      <a:miter lim="400000"/>
                    </a:lnR>
                    <a:lnT w="12700">
                      <a:solidFill>
                        <a:srgbClr val="CBCBCB"/>
                      </a:solidFill>
                      <a:miter lim="400000"/>
                    </a:lnT>
                  </a:tcPr>
                </a:tc>
                <a:tc>
                  <a:txBody>
                    <a:bodyPr/>
                    <a:lstStyle/>
                    <a:p>
                      <a:pPr defTabSz="457200">
                        <a:defRPr sz="1800"/>
                      </a:pPr>
                      <a:r>
                        <a:rPr sz="2200">
                          <a:latin typeface="Arial"/>
                          <a:ea typeface="Arial"/>
                          <a:cs typeface="Arial"/>
                          <a:sym typeface="Arial"/>
                        </a:rPr>
                        <a:t>66.4%</a:t>
                      </a:r>
                    </a:p>
                  </a:txBody>
                  <a:tcPr marL="47625" marR="47625" marT="47625" marB="47625" anchor="t" anchorCtr="0" horzOverflow="overflow">
                    <a:lnL w="25400">
                      <a:solidFill>
                        <a:srgbClr val="5E5E5E"/>
                      </a:solidFill>
                      <a:miter lim="400000"/>
                    </a:lnL>
                    <a:lnR w="12700">
                      <a:solidFill>
                        <a:srgbClr val="CBCBCB"/>
                      </a:solidFill>
                      <a:miter lim="400000"/>
                    </a:lnR>
                    <a:lnT w="12700">
                      <a:solidFill>
                        <a:srgbClr val="CBCBCB"/>
                      </a:solidFill>
                      <a:miter lim="400000"/>
                    </a:lnT>
                  </a:tcPr>
                </a:tc>
                <a:tc>
                  <a:txBody>
                    <a:bodyPr/>
                    <a:lstStyle/>
                    <a:p>
                      <a:pPr defTabSz="457200">
                        <a:defRPr sz="1800"/>
                      </a:pPr>
                      <a:r>
                        <a:rPr sz="2200">
                          <a:latin typeface="Arial"/>
                          <a:ea typeface="Arial"/>
                          <a:cs typeface="Arial"/>
                          <a:sym typeface="Arial"/>
                        </a:rPr>
                        <a:t>45.6%</a:t>
                      </a:r>
                    </a:p>
                  </a:txBody>
                  <a:tcPr marL="47625" marR="47625" marT="47625" marB="47625" anchor="t" anchorCtr="0" horzOverflow="overflow">
                    <a:lnL w="12700">
                      <a:solidFill>
                        <a:srgbClr val="CBCBCB"/>
                      </a:solidFill>
                      <a:miter lim="400000"/>
                    </a:lnL>
                    <a:lnR w="12700">
                      <a:solidFill>
                        <a:srgbClr val="CBCBCB"/>
                      </a:solidFill>
                      <a:miter lim="400000"/>
                    </a:lnR>
                    <a:lnT w="12700">
                      <a:solidFill>
                        <a:srgbClr val="CBCBCB"/>
                      </a:solidFill>
                      <a:miter lim="400000"/>
                    </a:lnT>
                  </a:tcPr>
                </a:tc>
                <a:tc>
                  <a:txBody>
                    <a:bodyPr/>
                    <a:lstStyle/>
                    <a:p>
                      <a:pPr defTabSz="457200">
                        <a:defRPr sz="1800"/>
                      </a:pPr>
                      <a:r>
                        <a:rPr sz="2200">
                          <a:latin typeface="Arial"/>
                          <a:ea typeface="Arial"/>
                          <a:cs typeface="Arial"/>
                          <a:sym typeface="Arial"/>
                        </a:rPr>
                        <a:t>65.5%</a:t>
                      </a:r>
                    </a:p>
                  </a:txBody>
                  <a:tcPr marL="47625" marR="47625" marT="47625" marB="47625" anchor="t" anchorCtr="0" horzOverflow="overflow">
                    <a:lnL w="12700">
                      <a:solidFill>
                        <a:srgbClr val="CBCBCB"/>
                      </a:solidFill>
                      <a:miter lim="400000"/>
                    </a:lnL>
                    <a:lnR w="12700">
                      <a:solidFill>
                        <a:srgbClr val="CBCBCB"/>
                      </a:solidFill>
                      <a:miter lim="400000"/>
                    </a:lnR>
                    <a:lnT w="12700">
                      <a:solidFill>
                        <a:srgbClr val="CBCBCB"/>
                      </a:solidFill>
                      <a:miter lim="400000"/>
                    </a:lnT>
                  </a:tcPr>
                </a:tc>
                <a:tc>
                  <a:txBody>
                    <a:bodyPr/>
                    <a:lstStyle/>
                    <a:p>
                      <a:pPr defTabSz="457200">
                        <a:defRPr sz="1800"/>
                      </a:pPr>
                      <a:r>
                        <a:rPr sz="2200">
                          <a:latin typeface="Arial"/>
                          <a:ea typeface="Arial"/>
                          <a:cs typeface="Arial"/>
                          <a:sym typeface="Arial"/>
                        </a:rPr>
                        <a:t>69.1%</a:t>
                      </a:r>
                    </a:p>
                  </a:txBody>
                  <a:tcPr marL="47625" marR="47625" marT="47625" marB="47625" anchor="t" anchorCtr="0" horzOverflow="overflow">
                    <a:lnL w="12700">
                      <a:solidFill>
                        <a:srgbClr val="CBCBCB"/>
                      </a:solidFill>
                      <a:miter lim="400000"/>
                    </a:lnL>
                    <a:lnT w="12700">
                      <a:solidFill>
                        <a:srgbClr val="CBCBCB"/>
                      </a:solidFill>
                      <a:miter lim="400000"/>
                    </a:lnT>
                  </a:tcPr>
                </a:tc>
              </a:tr>
            </a:tbl>
          </a:graphicData>
        </a:graphic>
      </p:graphicFrame>
      <p:sp>
        <p:nvSpPr>
          <p:cNvPr id="166" name="Statistics are regression coefficients with standard error in parentheses.…"/>
          <p:cNvSpPr txBox="1"/>
          <p:nvPr/>
        </p:nvSpPr>
        <p:spPr>
          <a:xfrm>
            <a:off x="29743400" y="16745430"/>
            <a:ext cx="12598401" cy="1023621"/>
          </a:xfrm>
          <a:prstGeom prst="rect">
            <a:avLst/>
          </a:prstGeom>
          <a:ln w="25400">
            <a:miter lim="400000"/>
          </a:ln>
          <a:extLst>
            <a:ext uri="{C572A759-6A51-4108-AA02-DFA0A04FC94B}">
              <ma14:wrappingTextBoxFlag xmlns:ma14="http://schemas.microsoft.com/office/mac/drawingml/2011/main" val="1"/>
            </a:ext>
          </a:extLst>
        </p:spPr>
        <p:txBody>
          <a:bodyPr lIns="50800" tIns="50800" rIns="50800" bIns="50800" anchor="ctr"/>
          <a:lstStyle/>
          <a:p>
            <a:pPr algn="l" defTabSz="457200">
              <a:lnSpc>
                <a:spcPct val="115000"/>
              </a:lnSpc>
              <a:defRPr b="0" sz="1800">
                <a:uFill>
                  <a:solidFill>
                    <a:srgbClr val="000000"/>
                  </a:solidFill>
                </a:uFill>
                <a:latin typeface="Helvetica"/>
                <a:ea typeface="Helvetica"/>
                <a:cs typeface="Helvetica"/>
                <a:sym typeface="Helvetica"/>
              </a:defRPr>
            </a:pPr>
            <a:r>
              <a:t>Statistics are standardized regression coefficients with standard error in parentheses, and Z-scores. </a:t>
            </a:r>
            <a:endParaRPr b="1" baseline="31999" i="1"/>
          </a:p>
          <a:p>
            <a:pPr algn="l" defTabSz="457200">
              <a:lnSpc>
                <a:spcPct val="115000"/>
              </a:lnSpc>
              <a:defRPr baseline="31999" i="1" sz="1800">
                <a:uFill>
                  <a:solidFill>
                    <a:srgbClr val="000000"/>
                  </a:solidFill>
                </a:uFill>
                <a:latin typeface="Helvetica"/>
                <a:ea typeface="Helvetica"/>
                <a:cs typeface="Helvetica"/>
                <a:sym typeface="Helvetica"/>
              </a:defRPr>
            </a:pPr>
            <a:r>
              <a:t>†</a:t>
            </a:r>
            <a:r>
              <a:rPr b="0" i="0"/>
              <a:t> </a:t>
            </a:r>
            <a:r>
              <a:rPr b="0" baseline="0"/>
              <a:t>p</a:t>
            </a:r>
            <a:r>
              <a:rPr b="0" baseline="0" i="0"/>
              <a:t> &lt; 0.10; * </a:t>
            </a:r>
            <a:r>
              <a:rPr b="0" baseline="0"/>
              <a:t>p</a:t>
            </a:r>
            <a:r>
              <a:rPr b="0" baseline="0" i="0"/>
              <a:t> &lt; 0.05; ** </a:t>
            </a:r>
            <a:r>
              <a:rPr b="0" baseline="0"/>
              <a:t>p</a:t>
            </a:r>
            <a:r>
              <a:rPr b="0" baseline="0" i="0"/>
              <a:t> &lt; 0.01</a:t>
            </a:r>
          </a:p>
        </p:txBody>
      </p:sp>
      <p:sp>
        <p:nvSpPr>
          <p:cNvPr id="167" name="Nucleus Accumbens response to drug cues predicts relapse @ 3 months post-treatment"/>
          <p:cNvSpPr txBox="1"/>
          <p:nvPr/>
        </p:nvSpPr>
        <p:spPr>
          <a:xfrm>
            <a:off x="29771289" y="7416800"/>
            <a:ext cx="12598401" cy="1265238"/>
          </a:xfrm>
          <a:prstGeom prst="rect">
            <a:avLst/>
          </a:prstGeom>
          <a:ln w="25400">
            <a:miter lim="400000"/>
          </a:ln>
          <a:extLst>
            <a:ext uri="{C572A759-6A51-4108-AA02-DFA0A04FC94B}">
              <ma14:wrappingTextBoxFlag xmlns:ma14="http://schemas.microsoft.com/office/mac/drawingml/2011/main" val="1"/>
            </a:ext>
          </a:extLst>
        </p:spPr>
        <p:txBody>
          <a:bodyPr lIns="150018" tIns="150018" rIns="150018" bIns="150018" anchor="ctr">
            <a:spAutoFit/>
          </a:bodyPr>
          <a:lstStyle>
            <a:lvl1pPr algn="just" defTabSz="2193925">
              <a:defRPr sz="3200">
                <a:latin typeface="Helvetica"/>
                <a:ea typeface="Helvetica"/>
                <a:cs typeface="Helvetica"/>
                <a:sym typeface="Helvetica"/>
              </a:defRPr>
            </a:lvl1pPr>
          </a:lstStyle>
          <a:p>
            <a:pPr/>
            <a:r>
              <a:t>Nucleus Accumbens response to drug cues predicts relapse @ 3 months post-treatment</a:t>
            </a:r>
          </a:p>
        </p:txBody>
      </p:sp>
      <p:sp>
        <p:nvSpPr>
          <p:cNvPr id="168" name="Miller, W.R. et al. (1996). Addiction, 91: 155-172.…"/>
          <p:cNvSpPr txBox="1"/>
          <p:nvPr/>
        </p:nvSpPr>
        <p:spPr>
          <a:xfrm>
            <a:off x="29743400" y="30109126"/>
            <a:ext cx="12598400" cy="1615441"/>
          </a:xfrm>
          <a:prstGeom prst="rect">
            <a:avLst/>
          </a:prstGeom>
          <a:ln w="25400">
            <a:miter lim="400000"/>
          </a:ln>
          <a:extLst>
            <a:ext uri="{C572A759-6A51-4108-AA02-DFA0A04FC94B}">
              <ma14:wrappingTextBoxFlag xmlns:ma14="http://schemas.microsoft.com/office/mac/drawingml/2011/main" val="1"/>
            </a:ext>
          </a:extLst>
        </p:spPr>
        <p:txBody>
          <a:bodyPr lIns="45719" rIns="45719">
            <a:spAutoFit/>
          </a:bodyPr>
          <a:lstStyle/>
          <a:p>
            <a:pPr marL="239346" indent="-239346" algn="l" defTabSz="2193925">
              <a:buSzPct val="100000"/>
              <a:buAutoNum type="arabicPeriod" startAt="1"/>
              <a:defRPr b="0" sz="2000">
                <a:latin typeface="Helvetica"/>
                <a:ea typeface="Helvetica"/>
                <a:cs typeface="Helvetica"/>
                <a:sym typeface="Helvetica"/>
              </a:defRPr>
            </a:pPr>
            <a:r>
              <a:t>Miller, W.R. et al. (1996). Addiction, 91: 155-172.</a:t>
            </a:r>
          </a:p>
          <a:p>
            <a:pPr marL="239346" indent="-239346" algn="l" defTabSz="2193925">
              <a:buSzPct val="100000"/>
              <a:buAutoNum type="arabicPeriod" startAt="1"/>
              <a:defRPr b="0" sz="2000">
                <a:latin typeface="Helvetica"/>
                <a:ea typeface="Helvetica"/>
                <a:cs typeface="Helvetica"/>
                <a:sym typeface="Helvetica"/>
              </a:defRPr>
            </a:pPr>
            <a:r>
              <a:t>Di Chiara, G. &amp; Imperato, A. (1988). PNAS, 85(14), 5274-5278.</a:t>
            </a:r>
          </a:p>
          <a:p>
            <a:pPr algn="l" defTabSz="2193925">
              <a:defRPr b="0" sz="2000">
                <a:latin typeface="Helvetica"/>
                <a:ea typeface="Helvetica"/>
                <a:cs typeface="Helvetica"/>
                <a:sym typeface="Helvetica"/>
              </a:defRPr>
            </a:pPr>
            <a:r>
              <a:t>3. </a:t>
            </a:r>
            <a:r>
              <a:t>Volkow, N.D. et al. (2002). Neurobiology of learning and memory, 78(3), 610-624.</a:t>
            </a:r>
          </a:p>
          <a:p>
            <a:pPr algn="l" defTabSz="2193925">
              <a:defRPr b="0" sz="2000">
                <a:latin typeface="Helvetica"/>
                <a:ea typeface="Helvetica"/>
                <a:cs typeface="Helvetica"/>
                <a:sym typeface="Helvetica"/>
              </a:defRPr>
            </a:pPr>
          </a:p>
          <a:p>
            <a:pPr algn="just" defTabSz="2193925">
              <a:defRPr b="0" sz="2000">
                <a:latin typeface="Helvetica"/>
                <a:ea typeface="Helvetica"/>
                <a:cs typeface="Helvetica"/>
                <a:sym typeface="Helvetica"/>
              </a:defRPr>
            </a:pPr>
            <a:r>
              <a:t>This work is supported by NeuroChoice, an Initiative of the Stanford Neurosciences Institute.</a:t>
            </a:r>
          </a:p>
        </p:txBody>
      </p:sp>
      <p:sp>
        <p:nvSpPr>
          <p:cNvPr id="169" name="Conclusions"/>
          <p:cNvSpPr txBox="1"/>
          <p:nvPr/>
        </p:nvSpPr>
        <p:spPr>
          <a:xfrm>
            <a:off x="29743400" y="24197110"/>
            <a:ext cx="12598400" cy="810358"/>
          </a:xfrm>
          <a:prstGeom prst="rect">
            <a:avLst/>
          </a:prstGeom>
          <a:solidFill>
            <a:srgbClr val="4D4F53"/>
          </a:solidFill>
          <a:ln w="25400">
            <a:miter lim="400000"/>
          </a:ln>
          <a:extLst>
            <a:ext uri="{C572A759-6A51-4108-AA02-DFA0A04FC94B}">
              <ma14:wrappingTextBoxFlag xmlns:ma14="http://schemas.microsoft.com/office/mac/drawingml/2011/main" val="1"/>
            </a:ext>
          </a:extLst>
        </p:spPr>
        <p:txBody>
          <a:bodyPr lIns="45719" rIns="45719">
            <a:spAutoFit/>
          </a:bodyPr>
          <a:lstStyle>
            <a:lvl1pPr defTabSz="2194560">
              <a:defRPr sz="4800">
                <a:solidFill>
                  <a:srgbClr val="FFFFFF"/>
                </a:solidFill>
              </a:defRPr>
            </a:lvl1pPr>
          </a:lstStyle>
          <a:p>
            <a:pPr>
              <a:defRPr sz="8600">
                <a:solidFill>
                  <a:srgbClr val="000000"/>
                </a:solidFill>
                <a:latin typeface="Trebuchet MS"/>
                <a:ea typeface="Trebuchet MS"/>
                <a:cs typeface="Trebuchet MS"/>
                <a:sym typeface="Trebuchet MS"/>
              </a:defRPr>
            </a:pPr>
            <a:r>
              <a:rPr sz="4800">
                <a:solidFill>
                  <a:srgbClr val="FFFFFF"/>
                </a:solidFill>
                <a:latin typeface="Helvetica Neue"/>
                <a:ea typeface="Helvetica Neue"/>
                <a:cs typeface="Helvetica Neue"/>
                <a:sym typeface="Helvetica Neue"/>
              </a:rPr>
              <a:t>Conclusions</a:t>
            </a:r>
          </a:p>
        </p:txBody>
      </p:sp>
      <p:sp>
        <p:nvSpPr>
          <p:cNvPr id="170" name="References &amp; Acknowledgements"/>
          <p:cNvSpPr txBox="1"/>
          <p:nvPr/>
        </p:nvSpPr>
        <p:spPr>
          <a:xfrm>
            <a:off x="29743400" y="29054917"/>
            <a:ext cx="12598400" cy="810359"/>
          </a:xfrm>
          <a:prstGeom prst="rect">
            <a:avLst/>
          </a:prstGeom>
          <a:solidFill>
            <a:srgbClr val="4D4F53"/>
          </a:solidFill>
          <a:ln w="25400">
            <a:miter lim="400000"/>
          </a:ln>
          <a:extLst>
            <a:ext uri="{C572A759-6A51-4108-AA02-DFA0A04FC94B}">
              <ma14:wrappingTextBoxFlag xmlns:ma14="http://schemas.microsoft.com/office/mac/drawingml/2011/main" val="1"/>
            </a:ext>
          </a:extLst>
        </p:spPr>
        <p:txBody>
          <a:bodyPr lIns="45719" rIns="45719">
            <a:spAutoFit/>
          </a:bodyPr>
          <a:lstStyle>
            <a:lvl1pPr defTabSz="2194560">
              <a:defRPr sz="4800">
                <a:solidFill>
                  <a:srgbClr val="FFFFFF"/>
                </a:solidFill>
              </a:defRPr>
            </a:lvl1pPr>
          </a:lstStyle>
          <a:p>
            <a:pPr>
              <a:defRPr sz="8600">
                <a:solidFill>
                  <a:srgbClr val="000000"/>
                </a:solidFill>
                <a:latin typeface="Trebuchet MS"/>
                <a:ea typeface="Trebuchet MS"/>
                <a:cs typeface="Trebuchet MS"/>
                <a:sym typeface="Trebuchet MS"/>
              </a:defRPr>
            </a:pPr>
            <a:r>
              <a:rPr sz="4800">
                <a:solidFill>
                  <a:srgbClr val="FFFFFF"/>
                </a:solidFill>
                <a:latin typeface="Helvetica Neue"/>
                <a:ea typeface="Helvetica Neue"/>
                <a:cs typeface="Helvetica Neue"/>
                <a:sym typeface="Helvetica Neue"/>
              </a:rPr>
              <a:t>References &amp; Acknowledgements</a:t>
            </a:r>
          </a:p>
        </p:txBody>
      </p:sp>
      <p:sp>
        <p:nvSpPr>
          <p:cNvPr id="171" name="Relative to controls, patients exhibited increased activity in mesolimbic circuits to drug reward cues.…"/>
          <p:cNvSpPr txBox="1"/>
          <p:nvPr/>
        </p:nvSpPr>
        <p:spPr>
          <a:xfrm>
            <a:off x="29743400" y="25285129"/>
            <a:ext cx="12598401" cy="3291841"/>
          </a:xfrm>
          <a:prstGeom prst="rect">
            <a:avLst/>
          </a:prstGeom>
          <a:ln w="25400">
            <a:miter lim="400000"/>
          </a:ln>
          <a:extLst>
            <a:ext uri="{C572A759-6A51-4108-AA02-DFA0A04FC94B}">
              <ma14:wrappingTextBoxFlag xmlns:ma14="http://schemas.microsoft.com/office/mac/drawingml/2011/main" val="1"/>
            </a:ext>
          </a:extLst>
        </p:spPr>
        <p:txBody>
          <a:bodyPr lIns="45719" rIns="45719">
            <a:spAutoFit/>
          </a:bodyPr>
          <a:lstStyle/>
          <a:p>
            <a:pPr marL="571500" indent="-571500" algn="just" defTabSz="2193925">
              <a:buSzPct val="100000"/>
              <a:buFont typeface="Courier New"/>
              <a:buChar char="o"/>
              <a:defRPr b="0" sz="3000">
                <a:latin typeface="Helvetica"/>
                <a:ea typeface="Helvetica"/>
                <a:cs typeface="Helvetica"/>
                <a:sym typeface="Helvetica"/>
              </a:defRPr>
            </a:pPr>
            <a:r>
              <a:t>Relative to controls, patients exhibited increased activity in mesolimbic circuits to drug reward cues. </a:t>
            </a:r>
          </a:p>
          <a:p>
            <a:pPr marL="571500" indent="-571500" algn="just" defTabSz="2193925">
              <a:buSzPct val="100000"/>
              <a:buFont typeface="Courier New"/>
              <a:buChar char="o"/>
              <a:defRPr b="0" sz="3000">
                <a:latin typeface="Helvetica"/>
                <a:ea typeface="Helvetica"/>
                <a:cs typeface="Helvetica"/>
                <a:sym typeface="Helvetica"/>
              </a:defRPr>
            </a:pPr>
            <a:r>
              <a:t>Patients’ NAcc drug responses predict future relapse (and time to relapse) above and beyond demographic, clinical, and behavioral measures.</a:t>
            </a:r>
          </a:p>
          <a:p>
            <a:pPr marL="571500" indent="-571500" algn="just" defTabSz="2193925">
              <a:buSzPct val="100000"/>
              <a:buFont typeface="Courier New"/>
              <a:buChar char="o"/>
              <a:defRPr b="0" sz="3000">
                <a:latin typeface="Helvetica"/>
                <a:ea typeface="Helvetica"/>
                <a:cs typeface="Helvetica"/>
                <a:sym typeface="Helvetica"/>
              </a:defRPr>
            </a:pPr>
            <a:r>
              <a:t>Mesolimbic circuitry may be successfully targeted for interventions to prevent relapse </a:t>
            </a:r>
          </a:p>
        </p:txBody>
      </p:sp>
      <p:sp>
        <p:nvSpPr>
          <p:cNvPr id="172" name="Subjects: Stimulant-dependent veteran patients (n=36) were recruited from a 28-day in-patient rehabilitation program during weeks 2-4, and control subjects (n=40) were recruited from the community."/>
          <p:cNvSpPr txBox="1"/>
          <p:nvPr/>
        </p:nvSpPr>
        <p:spPr>
          <a:xfrm>
            <a:off x="1523999" y="18798793"/>
            <a:ext cx="12598402" cy="2021841"/>
          </a:xfrm>
          <a:prstGeom prst="rect">
            <a:avLst/>
          </a:prstGeom>
          <a:ln w="25400">
            <a:miter lim="400000"/>
          </a:ln>
          <a:extLst>
            <a:ext uri="{C572A759-6A51-4108-AA02-DFA0A04FC94B}">
              <ma14:wrappingTextBoxFlag xmlns:ma14="http://schemas.microsoft.com/office/mac/drawingml/2011/main" val="1"/>
            </a:ext>
          </a:extLst>
        </p:spPr>
        <p:txBody>
          <a:bodyPr lIns="45719" rIns="45719">
            <a:spAutoFit/>
          </a:bodyPr>
          <a:lstStyle/>
          <a:p>
            <a:pPr algn="just" defTabSz="2193925">
              <a:defRPr i="1" sz="3200">
                <a:latin typeface="Helvetica"/>
                <a:ea typeface="Helvetica"/>
                <a:cs typeface="Helvetica"/>
                <a:sym typeface="Helvetica"/>
              </a:defRPr>
            </a:pPr>
            <a:r>
              <a:t>Subjects: </a:t>
            </a:r>
            <a:r>
              <a:rPr b="0" i="0"/>
              <a:t>Stimulant-dependent veteran patients (n=36) were recruited from a 28-day in-patient rehabilitation program during weeks 2-4, and control subjects (n=40) were recruited from the community.</a:t>
            </a:r>
          </a:p>
        </p:txBody>
      </p:sp>
      <p:sp>
        <p:nvSpPr>
          <p:cNvPr id="173" name="Paradigm &amp; Procedure…"/>
          <p:cNvSpPr txBox="1"/>
          <p:nvPr/>
        </p:nvSpPr>
        <p:spPr>
          <a:xfrm>
            <a:off x="1523999" y="21369528"/>
            <a:ext cx="12598402" cy="2504441"/>
          </a:xfrm>
          <a:prstGeom prst="rect">
            <a:avLst/>
          </a:prstGeom>
          <a:ln w="25400">
            <a:miter lim="400000"/>
          </a:ln>
          <a:extLst>
            <a:ext uri="{C572A759-6A51-4108-AA02-DFA0A04FC94B}">
              <ma14:wrappingTextBoxFlag xmlns:ma14="http://schemas.microsoft.com/office/mac/drawingml/2011/main" val="1"/>
            </a:ext>
          </a:extLst>
        </p:spPr>
        <p:txBody>
          <a:bodyPr lIns="45719" rIns="45719">
            <a:spAutoFit/>
          </a:bodyPr>
          <a:lstStyle/>
          <a:p>
            <a:pPr algn="just" defTabSz="2193925">
              <a:defRPr i="1" sz="3200">
                <a:latin typeface="Helvetica"/>
                <a:ea typeface="Helvetica"/>
                <a:cs typeface="Helvetica"/>
                <a:sym typeface="Helvetica"/>
              </a:defRPr>
            </a:pPr>
            <a:r>
              <a:t>Paradigm &amp; Procedure</a:t>
            </a:r>
          </a:p>
          <a:p>
            <a:pPr algn="just" defTabSz="2193925">
              <a:defRPr i="1" sz="3200">
                <a:latin typeface="Helvetica"/>
                <a:ea typeface="Helvetica"/>
                <a:cs typeface="Helvetica"/>
                <a:sym typeface="Helvetica"/>
              </a:defRPr>
            </a:pPr>
            <a:r>
              <a:rPr b="0" i="0"/>
              <a:t>Subjects were scanned while completing a cue reactivity task involving pictures of food and drugs (reward stimuli) and everyday objects (control stimuli). In patients only, follow-up assessments of recovery occurred up to one year after scanning.</a:t>
            </a:r>
          </a:p>
        </p:txBody>
      </p:sp>
      <p:sp>
        <p:nvSpPr>
          <p:cNvPr id="174" name="Self-reported desire for drugs does not predict relapse"/>
          <p:cNvSpPr txBox="1"/>
          <p:nvPr/>
        </p:nvSpPr>
        <p:spPr>
          <a:xfrm>
            <a:off x="15646400" y="7416800"/>
            <a:ext cx="12598400" cy="782638"/>
          </a:xfrm>
          <a:prstGeom prst="rect">
            <a:avLst/>
          </a:prstGeom>
          <a:ln w="25400">
            <a:miter lim="400000"/>
          </a:ln>
          <a:extLst>
            <a:ext uri="{C572A759-6A51-4108-AA02-DFA0A04FC94B}">
              <ma14:wrappingTextBoxFlag xmlns:ma14="http://schemas.microsoft.com/office/mac/drawingml/2011/main" val="1"/>
            </a:ext>
          </a:extLst>
        </p:spPr>
        <p:txBody>
          <a:bodyPr lIns="150018" tIns="150018" rIns="150018" bIns="150018" anchor="ctr">
            <a:spAutoFit/>
          </a:bodyPr>
          <a:lstStyle>
            <a:lvl1pPr algn="just" defTabSz="2193925">
              <a:defRPr sz="3200">
                <a:latin typeface="Helvetica"/>
                <a:ea typeface="Helvetica"/>
                <a:cs typeface="Helvetica"/>
                <a:sym typeface="Helvetica"/>
              </a:defRPr>
            </a:lvl1pPr>
          </a:lstStyle>
          <a:p>
            <a:pPr/>
            <a:r>
              <a:t>Self-reported desire for drugs does not predict relapse</a:t>
            </a:r>
          </a:p>
        </p:txBody>
      </p:sp>
      <p:grpSp>
        <p:nvGrpSpPr>
          <p:cNvPr id="183" name="Group"/>
          <p:cNvGrpSpPr/>
          <p:nvPr/>
        </p:nvGrpSpPr>
        <p:grpSpPr>
          <a:xfrm>
            <a:off x="15750801" y="8465133"/>
            <a:ext cx="11606551" cy="4494364"/>
            <a:chOff x="0" y="0"/>
            <a:chExt cx="11606550" cy="4494362"/>
          </a:xfrm>
        </p:grpSpPr>
        <p:grpSp>
          <p:nvGrpSpPr>
            <p:cNvPr id="181" name="Group"/>
            <p:cNvGrpSpPr/>
            <p:nvPr/>
          </p:nvGrpSpPr>
          <p:grpSpPr>
            <a:xfrm>
              <a:off x="0" y="0"/>
              <a:ext cx="11606551" cy="4019993"/>
              <a:chOff x="0" y="0"/>
              <a:chExt cx="11606550" cy="4019992"/>
            </a:xfrm>
          </p:grpSpPr>
          <p:grpSp>
            <p:nvGrpSpPr>
              <p:cNvPr id="177" name="Group"/>
              <p:cNvGrpSpPr/>
              <p:nvPr/>
            </p:nvGrpSpPr>
            <p:grpSpPr>
              <a:xfrm>
                <a:off x="0" y="0"/>
                <a:ext cx="5026286" cy="3993370"/>
                <a:chOff x="0" y="0"/>
                <a:chExt cx="5026285" cy="3993369"/>
              </a:xfrm>
            </p:grpSpPr>
            <p:pic>
              <p:nvPicPr>
                <p:cNvPr id="175" name="want_sig.png" descr="want_sig.png"/>
                <p:cNvPicPr>
                  <a:picLocks noChangeAspect="1"/>
                </p:cNvPicPr>
                <p:nvPr/>
              </p:nvPicPr>
              <p:blipFill>
                <a:blip r:embed="rId15">
                  <a:extLst/>
                </a:blip>
                <a:srcRect l="2318" t="0" r="2318" b="0"/>
                <a:stretch>
                  <a:fillRect/>
                </a:stretch>
              </p:blipFill>
              <p:spPr>
                <a:xfrm>
                  <a:off x="0" y="39767"/>
                  <a:ext cx="5026286" cy="3953603"/>
                </a:xfrm>
                <a:prstGeom prst="rect">
                  <a:avLst/>
                </a:prstGeom>
                <a:ln w="25400" cap="flat">
                  <a:noFill/>
                  <a:miter lim="400000"/>
                </a:ln>
                <a:effectLst/>
              </p:spPr>
            </p:pic>
            <p:pic>
              <p:nvPicPr>
                <p:cNvPr id="176" name="want_stats_leg.png" descr="want_stats_leg.png"/>
                <p:cNvPicPr>
                  <a:picLocks noChangeAspect="1"/>
                </p:cNvPicPr>
                <p:nvPr/>
              </p:nvPicPr>
              <p:blipFill>
                <a:blip r:embed="rId16">
                  <a:extLst/>
                </a:blip>
                <a:srcRect l="65682" t="12227" r="15930" b="77427"/>
                <a:stretch>
                  <a:fillRect/>
                </a:stretch>
              </p:blipFill>
              <p:spPr>
                <a:xfrm>
                  <a:off x="3372187" y="0"/>
                  <a:ext cx="1526692" cy="644353"/>
                </a:xfrm>
                <a:prstGeom prst="rect">
                  <a:avLst/>
                </a:prstGeom>
                <a:ln w="25400" cap="flat">
                  <a:noFill/>
                  <a:miter lim="400000"/>
                </a:ln>
                <a:effectLst/>
              </p:spPr>
            </p:pic>
          </p:grpSp>
          <p:grpSp>
            <p:nvGrpSpPr>
              <p:cNvPr id="180" name="Group"/>
              <p:cNvGrpSpPr/>
              <p:nvPr/>
            </p:nvGrpSpPr>
            <p:grpSpPr>
              <a:xfrm>
                <a:off x="5141855" y="14897"/>
                <a:ext cx="6464696" cy="4005096"/>
                <a:chOff x="0" y="0"/>
                <a:chExt cx="6464695" cy="4005095"/>
              </a:xfrm>
            </p:grpSpPr>
            <p:pic>
              <p:nvPicPr>
                <p:cNvPr id="178" name="want_REL_sig.png" descr="want_REL_sig.png"/>
                <p:cNvPicPr>
                  <a:picLocks noChangeAspect="1"/>
                </p:cNvPicPr>
                <p:nvPr/>
              </p:nvPicPr>
              <p:blipFill>
                <a:blip r:embed="rId17">
                  <a:extLst/>
                </a:blip>
                <a:srcRect l="0" t="0" r="0" b="0"/>
                <a:stretch>
                  <a:fillRect/>
                </a:stretch>
              </p:blipFill>
              <p:spPr>
                <a:xfrm>
                  <a:off x="0" y="11725"/>
                  <a:ext cx="6464696" cy="3993371"/>
                </a:xfrm>
                <a:prstGeom prst="rect">
                  <a:avLst/>
                </a:prstGeom>
                <a:ln w="25400" cap="flat">
                  <a:noFill/>
                  <a:miter lim="400000"/>
                </a:ln>
                <a:effectLst/>
              </p:spPr>
            </p:pic>
            <p:pic>
              <p:nvPicPr>
                <p:cNvPr id="179" name="want_REL_stats_leg.png" descr="want_REL_stats_leg.png"/>
                <p:cNvPicPr>
                  <a:picLocks noChangeAspect="1"/>
                </p:cNvPicPr>
                <p:nvPr/>
              </p:nvPicPr>
              <p:blipFill>
                <a:blip r:embed="rId18">
                  <a:extLst/>
                </a:blip>
                <a:srcRect l="64769" t="6753" r="6546" b="72924"/>
                <a:stretch>
                  <a:fillRect/>
                </a:stretch>
              </p:blipFill>
              <p:spPr>
                <a:xfrm>
                  <a:off x="4190549" y="0"/>
                  <a:ext cx="2241910" cy="981140"/>
                </a:xfrm>
                <a:prstGeom prst="rect">
                  <a:avLst/>
                </a:prstGeom>
                <a:ln w="25400" cap="flat">
                  <a:noFill/>
                  <a:miter lim="400000"/>
                </a:ln>
                <a:effectLst/>
              </p:spPr>
            </p:pic>
          </p:grpSp>
        </p:grpSp>
        <p:sp>
          <p:nvSpPr>
            <p:cNvPr id="182" name="Statistics are regression coefficients with standard error in parentheses.…"/>
            <p:cNvSpPr txBox="1"/>
            <p:nvPr/>
          </p:nvSpPr>
          <p:spPr>
            <a:xfrm>
              <a:off x="574999" y="3926719"/>
              <a:ext cx="10713539" cy="567644"/>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l" defTabSz="457200">
                <a:lnSpc>
                  <a:spcPct val="115000"/>
                </a:lnSpc>
                <a:defRPr baseline="31999" i="1" sz="1800">
                  <a:uFill>
                    <a:solidFill>
                      <a:srgbClr val="000000"/>
                    </a:solidFill>
                  </a:uFill>
                  <a:latin typeface="Helvetica"/>
                  <a:ea typeface="Helvetica"/>
                  <a:cs typeface="Helvetica"/>
                  <a:sym typeface="Helvetica"/>
                </a:defRPr>
              </a:pPr>
              <a:r>
                <a:rPr b="0" baseline="0" i="0">
                  <a:latin typeface="Times New Roman"/>
                  <a:ea typeface="Times New Roman"/>
                  <a:cs typeface="Times New Roman"/>
                  <a:sym typeface="Times New Roman"/>
                </a:rPr>
                <a:t>***</a:t>
              </a:r>
              <a:r>
                <a:rPr b="0" baseline="0" i="0"/>
                <a:t> </a:t>
              </a:r>
              <a:r>
                <a:rPr b="0" baseline="0"/>
                <a:t>p</a:t>
              </a:r>
              <a:r>
                <a:rPr b="0" baseline="0" i="0"/>
                <a:t> &lt; 0.001</a:t>
              </a:r>
            </a:p>
          </p:txBody>
        </p:sp>
      </p:grpSp>
      <p:sp>
        <p:nvSpPr>
          <p:cNvPr id="184" name="Stimulant users show increased mesolimbic responses to drug cues relative to controls"/>
          <p:cNvSpPr txBox="1"/>
          <p:nvPr/>
        </p:nvSpPr>
        <p:spPr>
          <a:xfrm>
            <a:off x="15646400" y="13428738"/>
            <a:ext cx="12598400" cy="1265239"/>
          </a:xfrm>
          <a:prstGeom prst="rect">
            <a:avLst/>
          </a:prstGeom>
          <a:ln w="25400">
            <a:miter lim="400000"/>
          </a:ln>
          <a:extLst>
            <a:ext uri="{C572A759-6A51-4108-AA02-DFA0A04FC94B}">
              <ma14:wrappingTextBoxFlag xmlns:ma14="http://schemas.microsoft.com/office/mac/drawingml/2011/main" val="1"/>
            </a:ext>
          </a:extLst>
        </p:spPr>
        <p:txBody>
          <a:bodyPr lIns="150018" tIns="150018" rIns="150018" bIns="150018" anchor="ctr">
            <a:spAutoFit/>
          </a:bodyPr>
          <a:lstStyle>
            <a:lvl1pPr algn="just" defTabSz="2193925">
              <a:defRPr sz="3200">
                <a:latin typeface="Helvetica"/>
                <a:ea typeface="Helvetica"/>
                <a:cs typeface="Helvetica"/>
                <a:sym typeface="Helvetica"/>
              </a:defRPr>
            </a:lvl1pPr>
          </a:lstStyle>
          <a:p>
            <a:pPr/>
            <a:r>
              <a:t>Stimulant users show increased mesolimbic responses to drug cues relative to controls </a:t>
            </a:r>
          </a:p>
        </p:txBody>
      </p:sp>
      <p:grpSp>
        <p:nvGrpSpPr>
          <p:cNvPr id="216" name="Group"/>
          <p:cNvGrpSpPr/>
          <p:nvPr/>
        </p:nvGrpSpPr>
        <p:grpSpPr>
          <a:xfrm>
            <a:off x="15643900" y="24064303"/>
            <a:ext cx="11595399" cy="8215396"/>
            <a:chOff x="0" y="0"/>
            <a:chExt cx="11595397" cy="8215395"/>
          </a:xfrm>
        </p:grpSpPr>
        <p:sp>
          <p:nvSpPr>
            <p:cNvPr id="185" name="controls"/>
            <p:cNvSpPr txBox="1"/>
            <p:nvPr/>
          </p:nvSpPr>
          <p:spPr>
            <a:xfrm>
              <a:off x="1483121" y="409909"/>
              <a:ext cx="1131094" cy="46990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584200">
                <a:defRPr b="0" sz="2400">
                  <a:latin typeface="Helvetica"/>
                  <a:ea typeface="Helvetica"/>
                  <a:cs typeface="Helvetica"/>
                  <a:sym typeface="Helvetica"/>
                </a:defRPr>
              </a:lvl1pPr>
            </a:lstStyle>
            <a:p>
              <a:pPr/>
              <a:r>
                <a:t>Volume</a:t>
              </a:r>
            </a:p>
          </p:txBody>
        </p:sp>
        <p:sp>
          <p:nvSpPr>
            <p:cNvPr id="186" name="patients"/>
            <p:cNvSpPr txBox="1"/>
            <p:nvPr/>
          </p:nvSpPr>
          <p:spPr>
            <a:xfrm>
              <a:off x="4569557" y="409909"/>
              <a:ext cx="1249265" cy="46990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584200">
                <a:defRPr b="0" sz="2400">
                  <a:latin typeface="Helvetica"/>
                  <a:ea typeface="Helvetica"/>
                  <a:cs typeface="Helvetica"/>
                  <a:sym typeface="Helvetica"/>
                </a:defRPr>
              </a:lvl1pPr>
            </a:lstStyle>
            <a:p>
              <a:pPr/>
              <a:r>
                <a:t>Controls</a:t>
              </a:r>
            </a:p>
          </p:txBody>
        </p:sp>
        <p:sp>
          <p:nvSpPr>
            <p:cNvPr id="187" name="patients &gt; controls"/>
            <p:cNvSpPr txBox="1"/>
            <p:nvPr/>
          </p:nvSpPr>
          <p:spPr>
            <a:xfrm>
              <a:off x="1785" y="1671153"/>
              <a:ext cx="1215630" cy="46990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584200">
                <a:defRPr b="0" sz="2400">
                  <a:latin typeface="Helvetica"/>
                  <a:ea typeface="Helvetica"/>
                  <a:cs typeface="Helvetica"/>
                  <a:sym typeface="Helvetica"/>
                </a:defRPr>
              </a:lvl1pPr>
            </a:lstStyle>
            <a:p>
              <a:pPr/>
              <a:r>
                <a:t>MPFC</a:t>
              </a:r>
            </a:p>
          </p:txBody>
        </p:sp>
        <p:sp>
          <p:nvSpPr>
            <p:cNvPr id="188" name="patients &gt; controls"/>
            <p:cNvSpPr txBox="1"/>
            <p:nvPr/>
          </p:nvSpPr>
          <p:spPr>
            <a:xfrm>
              <a:off x="0" y="3644606"/>
              <a:ext cx="1219200" cy="46990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584200">
                <a:defRPr b="0" sz="2400">
                  <a:latin typeface="Helvetica"/>
                  <a:ea typeface="Helvetica"/>
                  <a:cs typeface="Helvetica"/>
                  <a:sym typeface="Helvetica"/>
                </a:defRPr>
              </a:lvl1pPr>
            </a:lstStyle>
            <a:p>
              <a:pPr/>
              <a:r>
                <a:t>NAcc</a:t>
              </a:r>
            </a:p>
          </p:txBody>
        </p:sp>
        <p:sp>
          <p:nvSpPr>
            <p:cNvPr id="189" name="patients &gt; controls"/>
            <p:cNvSpPr txBox="1"/>
            <p:nvPr/>
          </p:nvSpPr>
          <p:spPr>
            <a:xfrm>
              <a:off x="17343" y="5618061"/>
              <a:ext cx="1219201" cy="46990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584200">
                <a:defRPr b="0" sz="2400">
                  <a:latin typeface="Helvetica"/>
                  <a:ea typeface="Helvetica"/>
                  <a:cs typeface="Helvetica"/>
                  <a:sym typeface="Helvetica"/>
                </a:defRPr>
              </a:lvl1pPr>
            </a:lstStyle>
            <a:p>
              <a:pPr/>
              <a:r>
                <a:t>VTA</a:t>
              </a:r>
            </a:p>
          </p:txBody>
        </p:sp>
        <p:pic>
          <p:nvPicPr>
            <p:cNvPr id="190" name="1 nacc_desai_type_controls.png" descr="1 nacc_desai_type_controls.png"/>
            <p:cNvPicPr>
              <a:picLocks noChangeAspect="1"/>
            </p:cNvPicPr>
            <p:nvPr/>
          </p:nvPicPr>
          <p:blipFill>
            <a:blip r:embed="rId19">
              <a:extLst/>
            </a:blip>
            <a:srcRect l="0" t="0" r="0" b="0"/>
            <a:stretch>
              <a:fillRect/>
            </a:stretch>
          </p:blipFill>
          <p:spPr>
            <a:xfrm>
              <a:off x="3839058" y="2869829"/>
              <a:ext cx="2710265" cy="2032002"/>
            </a:xfrm>
            <a:prstGeom prst="rect">
              <a:avLst/>
            </a:prstGeom>
            <a:ln w="25400" cap="flat">
              <a:noFill/>
              <a:miter lim="400000"/>
            </a:ln>
            <a:effectLst/>
          </p:spPr>
        </p:pic>
        <p:pic>
          <p:nvPicPr>
            <p:cNvPr id="191" name="3 nacc_desai_type_patients.png" descr="3 nacc_desai_type_patients.png"/>
            <p:cNvPicPr>
              <a:picLocks noChangeAspect="1"/>
            </p:cNvPicPr>
            <p:nvPr/>
          </p:nvPicPr>
          <p:blipFill>
            <a:blip r:embed="rId20">
              <a:extLst/>
            </a:blip>
            <a:srcRect l="0" t="0" r="0" b="0"/>
            <a:stretch>
              <a:fillRect/>
            </a:stretch>
          </p:blipFill>
          <p:spPr>
            <a:xfrm>
              <a:off x="6362065" y="2869829"/>
              <a:ext cx="2710265" cy="2032002"/>
            </a:xfrm>
            <a:prstGeom prst="rect">
              <a:avLst/>
            </a:prstGeom>
            <a:ln w="25400" cap="flat">
              <a:noFill/>
              <a:miter lim="400000"/>
            </a:ln>
            <a:effectLst/>
          </p:spPr>
        </p:pic>
        <p:pic>
          <p:nvPicPr>
            <p:cNvPr id="192" name="6 nacc_desai_drugs_bygroup.png" descr="6 nacc_desai_drugs_bygroup.png"/>
            <p:cNvPicPr>
              <a:picLocks noChangeAspect="1"/>
            </p:cNvPicPr>
            <p:nvPr/>
          </p:nvPicPr>
          <p:blipFill>
            <a:blip r:embed="rId21">
              <a:extLst/>
            </a:blip>
            <a:srcRect l="0" t="0" r="0" b="0"/>
            <a:stretch>
              <a:fillRect/>
            </a:stretch>
          </p:blipFill>
          <p:spPr>
            <a:xfrm>
              <a:off x="8885133" y="2863556"/>
              <a:ext cx="2710265" cy="2032003"/>
            </a:xfrm>
            <a:prstGeom prst="rect">
              <a:avLst/>
            </a:prstGeom>
            <a:ln w="25400" cap="flat">
              <a:noFill/>
              <a:miter lim="400000"/>
            </a:ln>
            <a:effectLst/>
          </p:spPr>
        </p:pic>
        <p:pic>
          <p:nvPicPr>
            <p:cNvPr id="193" name="3 mpfc_type_patients.png" descr="3 mpfc_type_patients.png"/>
            <p:cNvPicPr>
              <a:picLocks noChangeAspect="1"/>
            </p:cNvPicPr>
            <p:nvPr/>
          </p:nvPicPr>
          <p:blipFill>
            <a:blip r:embed="rId22">
              <a:extLst/>
            </a:blip>
            <a:srcRect l="0" t="0" r="0" b="0"/>
            <a:stretch>
              <a:fillRect/>
            </a:stretch>
          </p:blipFill>
          <p:spPr>
            <a:xfrm>
              <a:off x="6362065" y="890103"/>
              <a:ext cx="2710265" cy="2032002"/>
            </a:xfrm>
            <a:prstGeom prst="rect">
              <a:avLst/>
            </a:prstGeom>
            <a:ln w="25400" cap="flat">
              <a:noFill/>
              <a:miter lim="400000"/>
            </a:ln>
            <a:effectLst/>
          </p:spPr>
        </p:pic>
        <p:pic>
          <p:nvPicPr>
            <p:cNvPr id="194" name="1 mpfc_type_controls.png" descr="1 mpfc_type_controls.png"/>
            <p:cNvPicPr>
              <a:picLocks noChangeAspect="1"/>
            </p:cNvPicPr>
            <p:nvPr/>
          </p:nvPicPr>
          <p:blipFill>
            <a:blip r:embed="rId23">
              <a:extLst/>
            </a:blip>
            <a:srcRect l="0" t="0" r="0" b="0"/>
            <a:stretch>
              <a:fillRect/>
            </a:stretch>
          </p:blipFill>
          <p:spPr>
            <a:xfrm>
              <a:off x="3839058" y="890103"/>
              <a:ext cx="2710265" cy="2032002"/>
            </a:xfrm>
            <a:prstGeom prst="rect">
              <a:avLst/>
            </a:prstGeom>
            <a:ln w="25400" cap="flat">
              <a:noFill/>
              <a:miter lim="400000"/>
            </a:ln>
            <a:effectLst/>
          </p:spPr>
        </p:pic>
        <p:pic>
          <p:nvPicPr>
            <p:cNvPr id="195" name="6 mpfc_drugs_bygroup.png" descr="6 mpfc_drugs_bygroup.png"/>
            <p:cNvPicPr>
              <a:picLocks noChangeAspect="1"/>
            </p:cNvPicPr>
            <p:nvPr/>
          </p:nvPicPr>
          <p:blipFill>
            <a:blip r:embed="rId24">
              <a:extLst/>
            </a:blip>
            <a:srcRect l="0" t="0" r="0" b="0"/>
            <a:stretch>
              <a:fillRect/>
            </a:stretch>
          </p:blipFill>
          <p:spPr>
            <a:xfrm>
              <a:off x="8885133" y="863756"/>
              <a:ext cx="2710265" cy="2032002"/>
            </a:xfrm>
            <a:prstGeom prst="rect">
              <a:avLst/>
            </a:prstGeom>
            <a:ln w="25400" cap="flat">
              <a:noFill/>
              <a:miter lim="400000"/>
            </a:ln>
            <a:effectLst/>
          </p:spPr>
        </p:pic>
        <p:pic>
          <p:nvPicPr>
            <p:cNvPr id="196" name="3 VTA_type_patients.png" descr="3 VTA_type_patients.png"/>
            <p:cNvPicPr>
              <a:picLocks noChangeAspect="1"/>
            </p:cNvPicPr>
            <p:nvPr/>
          </p:nvPicPr>
          <p:blipFill>
            <a:blip r:embed="rId25">
              <a:extLst/>
            </a:blip>
            <a:srcRect l="0" t="0" r="0" b="0"/>
            <a:stretch>
              <a:fillRect/>
            </a:stretch>
          </p:blipFill>
          <p:spPr>
            <a:xfrm>
              <a:off x="6362065" y="4888921"/>
              <a:ext cx="2710265" cy="2032002"/>
            </a:xfrm>
            <a:prstGeom prst="rect">
              <a:avLst/>
            </a:prstGeom>
            <a:ln w="25400" cap="flat">
              <a:noFill/>
              <a:miter lim="400000"/>
            </a:ln>
            <a:effectLst/>
          </p:spPr>
        </p:pic>
        <p:pic>
          <p:nvPicPr>
            <p:cNvPr id="197" name="1 VTA_type_controls.png" descr="1 VTA_type_controls.png"/>
            <p:cNvPicPr>
              <a:picLocks noChangeAspect="1"/>
            </p:cNvPicPr>
            <p:nvPr/>
          </p:nvPicPr>
          <p:blipFill>
            <a:blip r:embed="rId26">
              <a:extLst/>
            </a:blip>
            <a:srcRect l="0" t="0" r="0" b="0"/>
            <a:stretch>
              <a:fillRect/>
            </a:stretch>
          </p:blipFill>
          <p:spPr>
            <a:xfrm>
              <a:off x="3839058" y="4888921"/>
              <a:ext cx="2710265" cy="2032002"/>
            </a:xfrm>
            <a:prstGeom prst="rect">
              <a:avLst/>
            </a:prstGeom>
            <a:ln w="25400" cap="flat">
              <a:noFill/>
              <a:miter lim="400000"/>
            </a:ln>
            <a:effectLst/>
          </p:spPr>
        </p:pic>
        <p:pic>
          <p:nvPicPr>
            <p:cNvPr id="198" name="6 VTA_drugs_bygroup.png" descr="6 VTA_drugs_bygroup.png"/>
            <p:cNvPicPr>
              <a:picLocks noChangeAspect="1"/>
            </p:cNvPicPr>
            <p:nvPr/>
          </p:nvPicPr>
          <p:blipFill>
            <a:blip r:embed="rId27">
              <a:extLst/>
            </a:blip>
            <a:srcRect l="0" t="0" r="0" b="0"/>
            <a:stretch>
              <a:fillRect/>
            </a:stretch>
          </p:blipFill>
          <p:spPr>
            <a:xfrm>
              <a:off x="8885133" y="4888921"/>
              <a:ext cx="2710265" cy="2032002"/>
            </a:xfrm>
            <a:prstGeom prst="rect">
              <a:avLst/>
            </a:prstGeom>
            <a:ln w="25400" cap="flat">
              <a:noFill/>
              <a:miter lim="400000"/>
            </a:ln>
            <a:effectLst/>
          </p:spPr>
        </p:pic>
        <p:sp>
          <p:nvSpPr>
            <p:cNvPr id="199" name="patients"/>
            <p:cNvSpPr txBox="1"/>
            <p:nvPr/>
          </p:nvSpPr>
          <p:spPr>
            <a:xfrm>
              <a:off x="7109384" y="409909"/>
              <a:ext cx="1215629" cy="46990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584200">
                <a:defRPr b="0" sz="2400">
                  <a:latin typeface="Helvetica"/>
                  <a:ea typeface="Helvetica"/>
                  <a:cs typeface="Helvetica"/>
                  <a:sym typeface="Helvetica"/>
                </a:defRPr>
              </a:lvl1pPr>
            </a:lstStyle>
            <a:p>
              <a:pPr/>
              <a:r>
                <a:t>Patients</a:t>
              </a:r>
            </a:p>
          </p:txBody>
        </p:sp>
        <p:sp>
          <p:nvSpPr>
            <p:cNvPr id="200" name="patients"/>
            <p:cNvSpPr txBox="1"/>
            <p:nvPr/>
          </p:nvSpPr>
          <p:spPr>
            <a:xfrm>
              <a:off x="8937947" y="-1"/>
              <a:ext cx="2604642" cy="83820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defTabSz="584200">
                <a:defRPr b="0" sz="2400">
                  <a:latin typeface="Helvetica"/>
                  <a:ea typeface="Helvetica"/>
                  <a:cs typeface="Helvetica"/>
                  <a:sym typeface="Helvetica"/>
                </a:defRPr>
              </a:pPr>
              <a:r>
                <a:t>Patient vs. Control</a:t>
              </a:r>
              <a:br/>
              <a:r>
                <a:t>Drug Response</a:t>
              </a:r>
            </a:p>
          </p:txBody>
        </p:sp>
        <p:grpSp>
          <p:nvGrpSpPr>
            <p:cNvPr id="203" name="Group"/>
            <p:cNvGrpSpPr/>
            <p:nvPr/>
          </p:nvGrpSpPr>
          <p:grpSpPr>
            <a:xfrm>
              <a:off x="1233614" y="995267"/>
              <a:ext cx="1955251" cy="1768975"/>
              <a:chOff x="0" y="0"/>
              <a:chExt cx="1955250" cy="1768974"/>
            </a:xfrm>
          </p:grpSpPr>
          <p:pic>
            <p:nvPicPr>
              <p:cNvPr id="201" name="mPFC_x.png" descr="mPFC_x.png"/>
              <p:cNvPicPr>
                <a:picLocks noChangeAspect="1"/>
              </p:cNvPicPr>
              <p:nvPr/>
            </p:nvPicPr>
            <p:blipFill>
              <a:blip r:embed="rId28">
                <a:extLst/>
              </a:blip>
              <a:srcRect l="3250" t="0" r="9367" b="0"/>
              <a:stretch>
                <a:fillRect/>
              </a:stretch>
            </p:blipFill>
            <p:spPr>
              <a:xfrm>
                <a:off x="0" y="0"/>
                <a:ext cx="1955251" cy="1768975"/>
              </a:xfrm>
              <a:prstGeom prst="rect">
                <a:avLst/>
              </a:prstGeom>
              <a:ln w="25400" cap="flat">
                <a:noFill/>
                <a:miter lim="400000"/>
              </a:ln>
              <a:effectLst/>
            </p:spPr>
          </p:pic>
          <p:sp>
            <p:nvSpPr>
              <p:cNvPr id="202" name="Oval"/>
              <p:cNvSpPr/>
              <p:nvPr/>
            </p:nvSpPr>
            <p:spPr>
              <a:xfrm>
                <a:off x="209063" y="901885"/>
                <a:ext cx="228899" cy="221101"/>
              </a:xfrm>
              <a:prstGeom prst="ellipse">
                <a:avLst/>
              </a:prstGeom>
              <a:noFill/>
              <a:ln w="25400" cap="flat">
                <a:solidFill>
                  <a:srgbClr val="FFFFFF"/>
                </a:solidFill>
                <a:prstDash val="solid"/>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defTabSz="584200">
                  <a:defRPr b="0" sz="2400">
                    <a:solidFill>
                      <a:srgbClr val="FFFFFF"/>
                    </a:solidFill>
                    <a:latin typeface="Helvetica Light"/>
                    <a:ea typeface="Helvetica Light"/>
                    <a:cs typeface="Helvetica Light"/>
                    <a:sym typeface="Helvetica Light"/>
                  </a:defRPr>
                </a:pPr>
              </a:p>
            </p:txBody>
          </p:sp>
        </p:grpSp>
        <p:grpSp>
          <p:nvGrpSpPr>
            <p:cNvPr id="206" name="Group"/>
            <p:cNvGrpSpPr/>
            <p:nvPr/>
          </p:nvGrpSpPr>
          <p:grpSpPr>
            <a:xfrm>
              <a:off x="1287900" y="4994871"/>
              <a:ext cx="1901118" cy="1778002"/>
              <a:chOff x="234606" y="0"/>
              <a:chExt cx="1901117" cy="1778000"/>
            </a:xfrm>
          </p:grpSpPr>
          <p:pic>
            <p:nvPicPr>
              <p:cNvPr id="204" name="VTA_y-17.png" descr="VTA_y-17.png"/>
              <p:cNvPicPr>
                <a:picLocks noChangeAspect="1"/>
              </p:cNvPicPr>
              <p:nvPr/>
            </p:nvPicPr>
            <p:blipFill>
              <a:blip r:embed="rId29">
                <a:extLst/>
              </a:blip>
              <a:srcRect l="9897" t="0" r="9897" b="0"/>
              <a:stretch>
                <a:fillRect/>
              </a:stretch>
            </p:blipFill>
            <p:spPr>
              <a:xfrm>
                <a:off x="234606" y="0"/>
                <a:ext cx="1901118" cy="1778001"/>
              </a:xfrm>
              <a:prstGeom prst="rect">
                <a:avLst/>
              </a:prstGeom>
              <a:ln w="25400" cap="flat">
                <a:noFill/>
                <a:miter lim="400000"/>
              </a:ln>
              <a:effectLst/>
            </p:spPr>
          </p:pic>
          <p:sp>
            <p:nvSpPr>
              <p:cNvPr id="205" name="Oval"/>
              <p:cNvSpPr/>
              <p:nvPr/>
            </p:nvSpPr>
            <p:spPr>
              <a:xfrm>
                <a:off x="1019916" y="1035115"/>
                <a:ext cx="330499" cy="221101"/>
              </a:xfrm>
              <a:prstGeom prst="ellipse">
                <a:avLst/>
              </a:prstGeom>
              <a:noFill/>
              <a:ln w="25400" cap="flat">
                <a:solidFill>
                  <a:srgbClr val="FFFFFF"/>
                </a:solidFill>
                <a:prstDash val="solid"/>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defTabSz="584200">
                  <a:defRPr b="0" sz="2400">
                    <a:solidFill>
                      <a:srgbClr val="FFFFFF"/>
                    </a:solidFill>
                    <a:latin typeface="Helvetica Light"/>
                    <a:ea typeface="Helvetica Light"/>
                    <a:cs typeface="Helvetica Light"/>
                    <a:sym typeface="Helvetica Light"/>
                  </a:defRPr>
                </a:pPr>
              </a:p>
            </p:txBody>
          </p:sp>
        </p:grpSp>
        <p:grpSp>
          <p:nvGrpSpPr>
            <p:cNvPr id="210" name="Group"/>
            <p:cNvGrpSpPr/>
            <p:nvPr/>
          </p:nvGrpSpPr>
          <p:grpSpPr>
            <a:xfrm>
              <a:off x="1293266" y="2990556"/>
              <a:ext cx="1895751" cy="1778002"/>
              <a:chOff x="0" y="0"/>
              <a:chExt cx="1895749" cy="1778000"/>
            </a:xfrm>
          </p:grpSpPr>
          <p:pic>
            <p:nvPicPr>
              <p:cNvPr id="207" name="nacc_roi.png" descr="nacc_roi.png"/>
              <p:cNvPicPr>
                <a:picLocks noChangeAspect="1"/>
              </p:cNvPicPr>
              <p:nvPr/>
            </p:nvPicPr>
            <p:blipFill>
              <a:blip r:embed="rId30">
                <a:extLst/>
              </a:blip>
              <a:srcRect l="0" t="0" r="0" b="0"/>
              <a:stretch>
                <a:fillRect/>
              </a:stretch>
            </p:blipFill>
            <p:spPr>
              <a:xfrm>
                <a:off x="0" y="0"/>
                <a:ext cx="1895750" cy="1778001"/>
              </a:xfrm>
              <a:prstGeom prst="rect">
                <a:avLst/>
              </a:prstGeom>
              <a:ln w="25400" cap="flat">
                <a:noFill/>
                <a:miter lim="400000"/>
              </a:ln>
              <a:effectLst/>
            </p:spPr>
          </p:pic>
          <p:sp>
            <p:nvSpPr>
              <p:cNvPr id="208" name="Oval"/>
              <p:cNvSpPr/>
              <p:nvPr/>
            </p:nvSpPr>
            <p:spPr>
              <a:xfrm>
                <a:off x="701716" y="931227"/>
                <a:ext cx="228899" cy="221101"/>
              </a:xfrm>
              <a:prstGeom prst="ellipse">
                <a:avLst/>
              </a:prstGeom>
              <a:noFill/>
              <a:ln w="25400" cap="flat">
                <a:solidFill>
                  <a:srgbClr val="FFFFFF"/>
                </a:solidFill>
                <a:prstDash val="solid"/>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defTabSz="584200">
                  <a:defRPr b="0" sz="2400">
                    <a:solidFill>
                      <a:srgbClr val="FFFFFF"/>
                    </a:solidFill>
                    <a:latin typeface="Helvetica Light"/>
                    <a:ea typeface="Helvetica Light"/>
                    <a:cs typeface="Helvetica Light"/>
                    <a:sym typeface="Helvetica Light"/>
                  </a:defRPr>
                </a:pPr>
              </a:p>
            </p:txBody>
          </p:sp>
          <p:sp>
            <p:nvSpPr>
              <p:cNvPr id="209" name="Oval"/>
              <p:cNvSpPr/>
              <p:nvPr/>
            </p:nvSpPr>
            <p:spPr>
              <a:xfrm>
                <a:off x="972647" y="931229"/>
                <a:ext cx="228899" cy="221101"/>
              </a:xfrm>
              <a:prstGeom prst="ellipse">
                <a:avLst/>
              </a:prstGeom>
              <a:noFill/>
              <a:ln w="25400" cap="flat">
                <a:solidFill>
                  <a:srgbClr val="FFFFFF"/>
                </a:solidFill>
                <a:prstDash val="solid"/>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defTabSz="584200">
                  <a:defRPr b="0" sz="2400">
                    <a:solidFill>
                      <a:srgbClr val="FFFFFF"/>
                    </a:solidFill>
                    <a:latin typeface="Helvetica Light"/>
                    <a:ea typeface="Helvetica Light"/>
                    <a:cs typeface="Helvetica Light"/>
                    <a:sym typeface="Helvetica Light"/>
                  </a:defRPr>
                </a:pPr>
              </a:p>
            </p:txBody>
          </p:sp>
        </p:grpSp>
        <p:pic>
          <p:nvPicPr>
            <p:cNvPr id="211" name="1 mpfc_type_controls_leg.png" descr="1 mpfc_type_controls_leg.png"/>
            <p:cNvPicPr>
              <a:picLocks noChangeAspect="1"/>
            </p:cNvPicPr>
            <p:nvPr/>
          </p:nvPicPr>
          <p:blipFill>
            <a:blip r:embed="rId31">
              <a:extLst/>
            </a:blip>
            <a:srcRect l="79030" t="41747" r="7255" b="45104"/>
            <a:stretch>
              <a:fillRect/>
            </a:stretch>
          </p:blipFill>
          <p:spPr>
            <a:xfrm>
              <a:off x="7030139" y="6933459"/>
              <a:ext cx="1783492" cy="1281937"/>
            </a:xfrm>
            <a:prstGeom prst="rect">
              <a:avLst/>
            </a:prstGeom>
            <a:ln w="25400" cap="flat">
              <a:noFill/>
              <a:miter lim="400000"/>
            </a:ln>
            <a:effectLst/>
          </p:spPr>
        </p:pic>
        <p:pic>
          <p:nvPicPr>
            <p:cNvPr id="212" name="6 mpfc_drugs_bygroup_leg.png" descr="6 mpfc_drugs_bygroup_leg.png"/>
            <p:cNvPicPr>
              <a:picLocks noChangeAspect="1"/>
            </p:cNvPicPr>
            <p:nvPr/>
          </p:nvPicPr>
          <p:blipFill>
            <a:blip r:embed="rId32">
              <a:extLst/>
            </a:blip>
            <a:srcRect l="78015" t="44117" r="7346" b="47156"/>
            <a:stretch>
              <a:fillRect/>
            </a:stretch>
          </p:blipFill>
          <p:spPr>
            <a:xfrm>
              <a:off x="9288357" y="7136264"/>
              <a:ext cx="1903612" cy="850864"/>
            </a:xfrm>
            <a:prstGeom prst="rect">
              <a:avLst/>
            </a:prstGeom>
            <a:ln w="25400" cap="flat">
              <a:noFill/>
              <a:miter lim="400000"/>
            </a:ln>
            <a:effectLst/>
          </p:spPr>
        </p:pic>
        <p:sp>
          <p:nvSpPr>
            <p:cNvPr id="213" name="% ∆ BOLD"/>
            <p:cNvSpPr txBox="1"/>
            <p:nvPr/>
          </p:nvSpPr>
          <p:spPr>
            <a:xfrm rot="16200000">
              <a:off x="2975797" y="1769959"/>
              <a:ext cx="1361187" cy="399289"/>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584200">
                <a:defRPr b="0" sz="2000"/>
              </a:lvl1pPr>
            </a:lstStyle>
            <a:p>
              <a:pPr/>
              <a:r>
                <a:t>% ∆ BOLD</a:t>
              </a:r>
            </a:p>
          </p:txBody>
        </p:sp>
        <p:sp>
          <p:nvSpPr>
            <p:cNvPr id="214" name="% ∆ BOLD"/>
            <p:cNvSpPr txBox="1"/>
            <p:nvPr/>
          </p:nvSpPr>
          <p:spPr>
            <a:xfrm rot="16200000">
              <a:off x="2975797" y="3733444"/>
              <a:ext cx="1361187" cy="399289"/>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584200">
                <a:defRPr b="0" sz="2000"/>
              </a:lvl1pPr>
            </a:lstStyle>
            <a:p>
              <a:pPr/>
              <a:r>
                <a:t>% ∆ BOLD</a:t>
              </a:r>
            </a:p>
          </p:txBody>
        </p:sp>
        <p:sp>
          <p:nvSpPr>
            <p:cNvPr id="215" name="% ∆ BOLD"/>
            <p:cNvSpPr txBox="1"/>
            <p:nvPr/>
          </p:nvSpPr>
          <p:spPr>
            <a:xfrm rot="16200000">
              <a:off x="2975797" y="5705277"/>
              <a:ext cx="1361187" cy="399289"/>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584200">
                <a:defRPr b="0" sz="2000"/>
              </a:lvl1pPr>
            </a:lstStyle>
            <a:p>
              <a:pPr/>
              <a:r>
                <a:t>% ∆ BOLD</a:t>
              </a:r>
            </a:p>
          </p:txBody>
        </p:sp>
      </p:grpSp>
      <p:sp>
        <p:nvSpPr>
          <p:cNvPr id="217" name="Main questions"/>
          <p:cNvSpPr txBox="1"/>
          <p:nvPr/>
        </p:nvSpPr>
        <p:spPr>
          <a:xfrm>
            <a:off x="1524000" y="12751155"/>
            <a:ext cx="12598401" cy="810358"/>
          </a:xfrm>
          <a:prstGeom prst="rect">
            <a:avLst/>
          </a:prstGeom>
          <a:solidFill>
            <a:srgbClr val="4D4F53"/>
          </a:solidFill>
          <a:ln w="25400">
            <a:miter lim="400000"/>
          </a:ln>
          <a:extLst>
            <a:ext uri="{C572A759-6A51-4108-AA02-DFA0A04FC94B}">
              <ma14:wrappingTextBoxFlag xmlns:ma14="http://schemas.microsoft.com/office/mac/drawingml/2011/main" val="1"/>
            </a:ext>
          </a:extLst>
        </p:spPr>
        <p:txBody>
          <a:bodyPr lIns="45719" rIns="45719">
            <a:spAutoFit/>
          </a:bodyPr>
          <a:lstStyle>
            <a:lvl1pPr defTabSz="2194560">
              <a:defRPr sz="4800">
                <a:solidFill>
                  <a:srgbClr val="FFFFFF"/>
                </a:solidFill>
              </a:defRPr>
            </a:lvl1pPr>
          </a:lstStyle>
          <a:p>
            <a:pPr>
              <a:defRPr sz="8600">
                <a:solidFill>
                  <a:srgbClr val="000000"/>
                </a:solidFill>
                <a:latin typeface="Trebuchet MS"/>
                <a:ea typeface="Trebuchet MS"/>
                <a:cs typeface="Trebuchet MS"/>
                <a:sym typeface="Trebuchet MS"/>
              </a:defRPr>
            </a:pPr>
            <a:r>
              <a:rPr sz="4800">
                <a:solidFill>
                  <a:srgbClr val="FFFFFF"/>
                </a:solidFill>
                <a:latin typeface="Helvetica Neue"/>
                <a:ea typeface="Helvetica Neue"/>
                <a:cs typeface="Helvetica Neue"/>
                <a:sym typeface="Helvetica Neue"/>
              </a:rPr>
              <a:t>Main questions</a:t>
            </a:r>
          </a:p>
        </p:txBody>
      </p:sp>
      <p:grpSp>
        <p:nvGrpSpPr>
          <p:cNvPr id="234" name="Group"/>
          <p:cNvGrpSpPr/>
          <p:nvPr/>
        </p:nvGrpSpPr>
        <p:grpSpPr>
          <a:xfrm>
            <a:off x="30251399" y="18776931"/>
            <a:ext cx="11085419" cy="3423784"/>
            <a:chOff x="0" y="0"/>
            <a:chExt cx="11085417" cy="3423782"/>
          </a:xfrm>
        </p:grpSpPr>
        <p:grpSp>
          <p:nvGrpSpPr>
            <p:cNvPr id="222" name="Group"/>
            <p:cNvGrpSpPr/>
            <p:nvPr/>
          </p:nvGrpSpPr>
          <p:grpSpPr>
            <a:xfrm>
              <a:off x="0" y="322077"/>
              <a:ext cx="3246812" cy="2694530"/>
              <a:chOff x="138978" y="238384"/>
              <a:chExt cx="3246811" cy="2694529"/>
            </a:xfrm>
          </p:grpSpPr>
          <p:grpSp>
            <p:nvGrpSpPr>
              <p:cNvPr id="220" name="Group"/>
              <p:cNvGrpSpPr/>
              <p:nvPr/>
            </p:nvGrpSpPr>
            <p:grpSpPr>
              <a:xfrm>
                <a:off x="138978" y="238384"/>
                <a:ext cx="3246813" cy="2694530"/>
                <a:chOff x="138978" y="123915"/>
                <a:chExt cx="3246811" cy="2694529"/>
              </a:xfrm>
            </p:grpSpPr>
            <p:pic>
              <p:nvPicPr>
                <p:cNvPr id="218" name="KMcurve.png" descr="KMcurve.png"/>
                <p:cNvPicPr>
                  <a:picLocks noChangeAspect="1"/>
                </p:cNvPicPr>
                <p:nvPr/>
              </p:nvPicPr>
              <p:blipFill>
                <a:blip r:embed="rId33">
                  <a:extLst/>
                </a:blip>
                <a:srcRect l="0" t="8552" r="27091" b="1437"/>
                <a:stretch>
                  <a:fillRect/>
                </a:stretch>
              </p:blipFill>
              <p:spPr>
                <a:xfrm>
                  <a:off x="330200" y="123915"/>
                  <a:ext cx="3055591" cy="2694530"/>
                </a:xfrm>
                <a:prstGeom prst="rect">
                  <a:avLst/>
                </a:prstGeom>
                <a:ln w="25400" cap="flat">
                  <a:noFill/>
                  <a:miter lim="400000"/>
                </a:ln>
                <a:effectLst/>
              </p:spPr>
            </p:pic>
            <p:pic>
              <p:nvPicPr>
                <p:cNvPr id="219" name="Screen Shot 2018-07-13 at 2.59.01 PM.png" descr="Screen Shot 2018-07-13 at 2.59.01 PM.png"/>
                <p:cNvPicPr>
                  <a:picLocks noChangeAspect="1"/>
                </p:cNvPicPr>
                <p:nvPr/>
              </p:nvPicPr>
              <p:blipFill>
                <a:blip r:embed="rId34">
                  <a:extLst/>
                </a:blip>
                <a:stretch>
                  <a:fillRect/>
                </a:stretch>
              </p:blipFill>
              <p:spPr>
                <a:xfrm>
                  <a:off x="138978" y="2386371"/>
                  <a:ext cx="335281" cy="215538"/>
                </a:xfrm>
                <a:prstGeom prst="rect">
                  <a:avLst/>
                </a:prstGeom>
                <a:ln w="25400" cap="flat">
                  <a:noFill/>
                  <a:miter lim="400000"/>
                </a:ln>
                <a:effectLst/>
              </p:spPr>
            </p:pic>
          </p:grpSp>
          <p:pic>
            <p:nvPicPr>
              <p:cNvPr id="221" name="Screen Shot 2018-07-13 at 2.59.01 PM.png" descr="Screen Shot 2018-07-13 at 2.59.01 PM.png"/>
              <p:cNvPicPr>
                <a:picLocks noChangeAspect="0"/>
              </p:cNvPicPr>
              <p:nvPr/>
            </p:nvPicPr>
            <p:blipFill>
              <a:blip r:embed="rId34">
                <a:extLst/>
              </a:blip>
              <a:stretch>
                <a:fillRect/>
              </a:stretch>
            </p:blipFill>
            <p:spPr>
              <a:xfrm>
                <a:off x="268722" y="2604686"/>
                <a:ext cx="293212" cy="221878"/>
              </a:xfrm>
              <a:prstGeom prst="rect">
                <a:avLst/>
              </a:prstGeom>
              <a:ln w="25400" cap="flat">
                <a:noFill/>
                <a:miter lim="400000"/>
              </a:ln>
              <a:effectLst/>
            </p:spPr>
          </p:pic>
        </p:grpSp>
        <p:grpSp>
          <p:nvGrpSpPr>
            <p:cNvPr id="227" name="Group"/>
            <p:cNvGrpSpPr/>
            <p:nvPr/>
          </p:nvGrpSpPr>
          <p:grpSpPr>
            <a:xfrm>
              <a:off x="3386993" y="271064"/>
              <a:ext cx="2875926" cy="3025156"/>
              <a:chOff x="-96362" y="-81274"/>
              <a:chExt cx="2875925" cy="3025155"/>
            </a:xfrm>
          </p:grpSpPr>
          <p:grpSp>
            <p:nvGrpSpPr>
              <p:cNvPr id="225" name="Group"/>
              <p:cNvGrpSpPr/>
              <p:nvPr/>
            </p:nvGrpSpPr>
            <p:grpSpPr>
              <a:xfrm>
                <a:off x="-96363" y="-81275"/>
                <a:ext cx="2875927" cy="2951307"/>
                <a:chOff x="-76136" y="-106045"/>
                <a:chExt cx="2875925" cy="2951305"/>
              </a:xfrm>
            </p:grpSpPr>
            <p:pic>
              <p:nvPicPr>
                <p:cNvPr id="223" name="KMmedian.png" descr="KMmedian.png"/>
                <p:cNvPicPr>
                  <a:picLocks noChangeAspect="1"/>
                </p:cNvPicPr>
                <p:nvPr/>
              </p:nvPicPr>
              <p:blipFill>
                <a:blip r:embed="rId35">
                  <a:extLst/>
                </a:blip>
                <a:srcRect l="4430" t="8960" r="28470" b="20115"/>
                <a:stretch>
                  <a:fillRect/>
                </a:stretch>
              </p:blipFill>
              <p:spPr>
                <a:xfrm>
                  <a:off x="-76137" y="-106046"/>
                  <a:ext cx="2875927" cy="2171342"/>
                </a:xfrm>
                <a:prstGeom prst="rect">
                  <a:avLst/>
                </a:prstGeom>
                <a:ln w="25400" cap="flat">
                  <a:noFill/>
                  <a:miter lim="400000"/>
                </a:ln>
                <a:effectLst/>
              </p:spPr>
            </p:pic>
            <p:pic>
              <p:nvPicPr>
                <p:cNvPr id="224" name="Screen Shot 2018-07-13 at 2.59.01 PM.png" descr="Screen Shot 2018-07-13 at 2.59.01 PM.png"/>
                <p:cNvPicPr>
                  <a:picLocks noChangeAspect="0"/>
                </p:cNvPicPr>
                <p:nvPr/>
              </p:nvPicPr>
              <p:blipFill>
                <a:blip r:embed="rId34">
                  <a:extLst/>
                </a:blip>
                <a:stretch>
                  <a:fillRect/>
                </a:stretch>
              </p:blipFill>
              <p:spPr>
                <a:xfrm>
                  <a:off x="20225" y="2529083"/>
                  <a:ext cx="257080" cy="316177"/>
                </a:xfrm>
                <a:prstGeom prst="rect">
                  <a:avLst/>
                </a:prstGeom>
                <a:ln w="25400" cap="flat">
                  <a:noFill/>
                  <a:miter lim="400000"/>
                </a:ln>
                <a:effectLst/>
              </p:spPr>
            </p:pic>
          </p:grpSp>
          <p:pic>
            <p:nvPicPr>
              <p:cNvPr id="226" name="Screen Shot 2018-07-13 at 2.59.01 PM.png" descr="Screen Shot 2018-07-13 at 2.59.01 PM.png"/>
              <p:cNvPicPr>
                <a:picLocks noChangeAspect="0"/>
              </p:cNvPicPr>
              <p:nvPr/>
            </p:nvPicPr>
            <p:blipFill>
              <a:blip r:embed="rId34">
                <a:extLst/>
              </a:blip>
              <a:stretch>
                <a:fillRect/>
              </a:stretch>
            </p:blipFill>
            <p:spPr>
              <a:xfrm>
                <a:off x="234014" y="2720934"/>
                <a:ext cx="223033" cy="222948"/>
              </a:xfrm>
              <a:prstGeom prst="rect">
                <a:avLst/>
              </a:prstGeom>
              <a:ln w="25400" cap="flat">
                <a:noFill/>
                <a:miter lim="400000"/>
              </a:ln>
              <a:effectLst/>
            </p:spPr>
          </p:pic>
        </p:grpSp>
        <p:grpSp>
          <p:nvGrpSpPr>
            <p:cNvPr id="233" name="Group"/>
            <p:cNvGrpSpPr/>
            <p:nvPr/>
          </p:nvGrpSpPr>
          <p:grpSpPr>
            <a:xfrm>
              <a:off x="6654640" y="0"/>
              <a:ext cx="4430778" cy="3423783"/>
              <a:chOff x="0" y="0"/>
              <a:chExt cx="4430777" cy="3423782"/>
            </a:xfrm>
          </p:grpSpPr>
          <p:pic>
            <p:nvPicPr>
              <p:cNvPr id="228" name="nacc_points.pdf" descr="nacc_points.pdf"/>
              <p:cNvPicPr>
                <a:picLocks noChangeAspect="1"/>
              </p:cNvPicPr>
              <p:nvPr/>
            </p:nvPicPr>
            <p:blipFill>
              <a:blip r:embed="rId36">
                <a:extLst/>
              </a:blip>
              <a:stretch>
                <a:fillRect/>
              </a:stretch>
            </p:blipFill>
            <p:spPr>
              <a:xfrm rot="5400000">
                <a:off x="503497" y="-503498"/>
                <a:ext cx="3423784" cy="4430779"/>
              </a:xfrm>
              <a:prstGeom prst="rect">
                <a:avLst/>
              </a:prstGeom>
              <a:ln w="25400" cap="flat">
                <a:noFill/>
                <a:miter lim="400000"/>
              </a:ln>
              <a:effectLst/>
            </p:spPr>
          </p:pic>
          <p:grpSp>
            <p:nvGrpSpPr>
              <p:cNvPr id="232" name="Group"/>
              <p:cNvGrpSpPr/>
              <p:nvPr/>
            </p:nvGrpSpPr>
            <p:grpSpPr>
              <a:xfrm>
                <a:off x="3376001" y="376964"/>
                <a:ext cx="854820" cy="766397"/>
                <a:chOff x="108973" y="119869"/>
                <a:chExt cx="854819" cy="766396"/>
              </a:xfrm>
            </p:grpSpPr>
            <p:pic>
              <p:nvPicPr>
                <p:cNvPr id="229" name="nacc_roi.png" descr="nacc_roi.png"/>
                <p:cNvPicPr>
                  <a:picLocks noChangeAspect="1"/>
                </p:cNvPicPr>
                <p:nvPr/>
              </p:nvPicPr>
              <p:blipFill>
                <a:blip r:embed="rId30">
                  <a:extLst/>
                </a:blip>
                <a:srcRect l="10158" t="11913" r="10158" b="11913"/>
                <a:stretch>
                  <a:fillRect/>
                </a:stretch>
              </p:blipFill>
              <p:spPr>
                <a:xfrm>
                  <a:off x="108973" y="119869"/>
                  <a:ext cx="854820" cy="766397"/>
                </a:xfrm>
                <a:prstGeom prst="rect">
                  <a:avLst/>
                </a:prstGeom>
                <a:ln w="25400" cap="flat">
                  <a:noFill/>
                  <a:miter lim="400000"/>
                </a:ln>
                <a:effectLst/>
              </p:spPr>
            </p:pic>
            <p:sp>
              <p:nvSpPr>
                <p:cNvPr id="230" name="Oval"/>
                <p:cNvSpPr/>
                <p:nvPr/>
              </p:nvSpPr>
              <p:spPr>
                <a:xfrm>
                  <a:off x="397087" y="526962"/>
                  <a:ext cx="129529" cy="125117"/>
                </a:xfrm>
                <a:prstGeom prst="ellipse">
                  <a:avLst/>
                </a:prstGeom>
                <a:noFill/>
                <a:ln w="25400" cap="flat">
                  <a:solidFill>
                    <a:srgbClr val="FFFFFF"/>
                  </a:solidFill>
                  <a:prstDash val="solid"/>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defTabSz="584200">
                    <a:defRPr b="0" sz="2400">
                      <a:solidFill>
                        <a:srgbClr val="FFFFFF"/>
                      </a:solidFill>
                      <a:latin typeface="Helvetica Light"/>
                      <a:ea typeface="Helvetica Light"/>
                      <a:cs typeface="Helvetica Light"/>
                      <a:sym typeface="Helvetica Light"/>
                    </a:defRPr>
                  </a:pPr>
                </a:p>
              </p:txBody>
            </p:sp>
            <p:sp>
              <p:nvSpPr>
                <p:cNvPr id="231" name="Oval"/>
                <p:cNvSpPr/>
                <p:nvPr/>
              </p:nvSpPr>
              <p:spPr>
                <a:xfrm>
                  <a:off x="550401" y="526964"/>
                  <a:ext cx="129530" cy="125117"/>
                </a:xfrm>
                <a:prstGeom prst="ellipse">
                  <a:avLst/>
                </a:prstGeom>
                <a:noFill/>
                <a:ln w="25400" cap="flat">
                  <a:solidFill>
                    <a:srgbClr val="FFFFFF"/>
                  </a:solidFill>
                  <a:prstDash val="solid"/>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defTabSz="584200">
                    <a:defRPr b="0" sz="2400">
                      <a:solidFill>
                        <a:srgbClr val="FFFFFF"/>
                      </a:solidFill>
                      <a:latin typeface="Helvetica Light"/>
                      <a:ea typeface="Helvetica Light"/>
                      <a:cs typeface="Helvetica Light"/>
                      <a:sym typeface="Helvetica Light"/>
                    </a:defRPr>
                  </a:pPr>
                </a:p>
              </p:txBody>
            </p:sp>
          </p:grpSp>
        </p:grpSp>
      </p:grpSp>
      <p:sp>
        <p:nvSpPr>
          <p:cNvPr id="235" name="Nucleus Accumbens predicts time to relapse as a continuous measure"/>
          <p:cNvSpPr txBox="1"/>
          <p:nvPr/>
        </p:nvSpPr>
        <p:spPr>
          <a:xfrm>
            <a:off x="29743400" y="17985581"/>
            <a:ext cx="12598401" cy="1265238"/>
          </a:xfrm>
          <a:prstGeom prst="rect">
            <a:avLst/>
          </a:prstGeom>
          <a:ln w="25400">
            <a:miter lim="400000"/>
          </a:ln>
          <a:extLst>
            <a:ext uri="{C572A759-6A51-4108-AA02-DFA0A04FC94B}">
              <ma14:wrappingTextBoxFlag xmlns:ma14="http://schemas.microsoft.com/office/mac/drawingml/2011/main" val="1"/>
            </a:ext>
          </a:extLst>
        </p:spPr>
        <p:txBody>
          <a:bodyPr lIns="150018" tIns="150018" rIns="150018" bIns="150018" anchor="ctr">
            <a:spAutoFit/>
          </a:bodyPr>
          <a:lstStyle>
            <a:lvl1pPr algn="just" defTabSz="2193925">
              <a:defRPr sz="3200">
                <a:latin typeface="Helvetica"/>
                <a:ea typeface="Helvetica"/>
                <a:cs typeface="Helvetica"/>
                <a:sym typeface="Helvetica"/>
              </a:defRPr>
            </a:lvl1pPr>
          </a:lstStyle>
          <a:p>
            <a:pPr/>
            <a:r>
              <a:t>Nucleus Accumbens predicts time to relapse as a continuous measure</a:t>
            </a:r>
          </a:p>
        </p:txBody>
      </p:sp>
      <p:pic>
        <p:nvPicPr>
          <p:cNvPr id="236" name="KMcurve_NAccmedian.png" descr="KMcurve_NAccmedian.png"/>
          <p:cNvPicPr>
            <a:picLocks noChangeAspect="1"/>
          </p:cNvPicPr>
          <p:nvPr/>
        </p:nvPicPr>
        <p:blipFill>
          <a:blip r:embed="rId37">
            <a:extLst/>
          </a:blip>
          <a:srcRect l="36369" t="0" r="18249" b="90929"/>
          <a:stretch>
            <a:fillRect/>
          </a:stretch>
        </p:blipFill>
        <p:spPr>
          <a:xfrm>
            <a:off x="32955953" y="21191754"/>
            <a:ext cx="3097385" cy="442186"/>
          </a:xfrm>
          <a:prstGeom prst="rect">
            <a:avLst/>
          </a:prstGeom>
          <a:ln w="25400">
            <a:miter lim="400000"/>
          </a:ln>
        </p:spPr>
      </p:pic>
      <p:sp>
        <p:nvSpPr>
          <p:cNvPr id="237" name="Kaplan-Meier survival curves for all patients (left), and median split according to NAcc responses to drug cues (middle). Cox regression confirmed that drug cue-elicited NAcc activity was associated with an elevated risk for relapse (hazard ratio=2.30; 95% CI, 1.40-3.79)."/>
          <p:cNvSpPr txBox="1"/>
          <p:nvPr/>
        </p:nvSpPr>
        <p:spPr>
          <a:xfrm>
            <a:off x="29743400" y="22088360"/>
            <a:ext cx="12598400" cy="1773238"/>
          </a:xfrm>
          <a:prstGeom prst="rect">
            <a:avLst/>
          </a:prstGeom>
          <a:ln w="25400">
            <a:miter lim="400000"/>
          </a:ln>
          <a:extLst>
            <a:ext uri="{C572A759-6A51-4108-AA02-DFA0A04FC94B}">
              <ma14:wrappingTextBoxFlag xmlns:ma14="http://schemas.microsoft.com/office/mac/drawingml/2011/main" val="1"/>
            </a:ext>
          </a:extLst>
        </p:spPr>
        <p:txBody>
          <a:bodyPr lIns="150018" tIns="150018" rIns="150018" bIns="150018" anchor="ctr">
            <a:spAutoFit/>
          </a:bodyPr>
          <a:lstStyle>
            <a:lvl1pPr algn="just">
              <a:defRPr b="0" sz="2400">
                <a:latin typeface="Helvetica"/>
                <a:ea typeface="Helvetica"/>
                <a:cs typeface="Helvetica"/>
                <a:sym typeface="Helvetica"/>
              </a:defRPr>
            </a:lvl1pPr>
          </a:lstStyle>
          <a:p>
            <a:pPr/>
            <a:r>
              <a:t>Kaplan-Meier survival curves for all patients (left), and median split according to NAcc responses to drug cues (middle). Cox regression confirmed that drug cue-elicited NAcc activity was associated with an elevated risk for relapse (hazard ratio=2.30; 95% CI, 1.40-3.79). </a:t>
            </a:r>
          </a:p>
        </p:txBody>
      </p:sp>
      <p:sp>
        <p:nvSpPr>
          <p:cNvPr id="238" name="Do stimulant users show increased mesolimbic responses to drug cues relative to controls?…"/>
          <p:cNvSpPr txBox="1"/>
          <p:nvPr/>
        </p:nvSpPr>
        <p:spPr>
          <a:xfrm>
            <a:off x="1523999" y="13843659"/>
            <a:ext cx="12598402" cy="3195638"/>
          </a:xfrm>
          <a:prstGeom prst="rect">
            <a:avLst/>
          </a:prstGeom>
          <a:ln w="25400">
            <a:miter lim="400000"/>
          </a:ln>
          <a:extLst>
            <a:ext uri="{C572A759-6A51-4108-AA02-DFA0A04FC94B}">
              <ma14:wrappingTextBoxFlag xmlns:ma14="http://schemas.microsoft.com/office/mac/drawingml/2011/main" val="1"/>
            </a:ext>
          </a:extLst>
        </p:spPr>
        <p:txBody>
          <a:bodyPr lIns="150018" tIns="150018" rIns="150018" bIns="150018" anchor="ctr">
            <a:spAutoFit/>
          </a:bodyPr>
          <a:lstStyle/>
          <a:p>
            <a:pPr marL="0" indent="228599" algn="l" defTabSz="457200">
              <a:buSzPct val="100000"/>
              <a:buFont typeface="Helvetica"/>
              <a:buAutoNum type="arabicPeriod" startAt="1"/>
              <a:defRPr b="0" sz="3200">
                <a:latin typeface="Helvetica"/>
                <a:ea typeface="Helvetica"/>
                <a:cs typeface="Helvetica"/>
                <a:sym typeface="Helvetica"/>
              </a:defRPr>
            </a:pPr>
            <a:r>
              <a:t>  Do stimulant users show increased mesolimbic responses to drug cues relative to controls? </a:t>
            </a:r>
          </a:p>
          <a:p>
            <a:pPr marL="457200" indent="-228600" algn="l" defTabSz="457200">
              <a:defRPr b="0" sz="3200">
                <a:latin typeface="Helvetica"/>
                <a:ea typeface="Helvetica"/>
                <a:cs typeface="Helvetica"/>
                <a:sym typeface="Helvetica"/>
              </a:defRPr>
            </a:pPr>
          </a:p>
          <a:p>
            <a:pPr marL="0" indent="228599" algn="l" defTabSz="457200">
              <a:buSzPct val="100000"/>
              <a:buFont typeface="Helvetica"/>
              <a:buAutoNum type="arabicPeriod" startAt="2"/>
              <a:defRPr b="0" sz="3200">
                <a:latin typeface="Helvetica"/>
                <a:ea typeface="Helvetica"/>
                <a:cs typeface="Helvetica"/>
                <a:sym typeface="Helvetica"/>
              </a:defRPr>
            </a:pPr>
            <a:r>
              <a:t>  Can neural responses to drug cues predict future relapse in stimulant users, </a:t>
            </a:r>
            <a:r>
              <a:t>above and beyond predictions based on clinical, demographic, and behavioral factors?</a:t>
            </a:r>
          </a:p>
        </p:txBody>
      </p:sp>
      <p:pic>
        <p:nvPicPr>
          <p:cNvPr id="239" name="spanlogoblack.pdf" descr="spanlogoblack.pdf"/>
          <p:cNvPicPr>
            <a:picLocks noChangeAspect="1"/>
          </p:cNvPicPr>
          <p:nvPr/>
        </p:nvPicPr>
        <p:blipFill>
          <a:blip r:embed="rId38">
            <a:extLst/>
          </a:blip>
          <a:stretch>
            <a:fillRect/>
          </a:stretch>
        </p:blipFill>
        <p:spPr>
          <a:xfrm>
            <a:off x="37597951" y="1600662"/>
            <a:ext cx="4772499" cy="2202692"/>
          </a:xfrm>
          <a:prstGeom prst="rect">
            <a:avLst/>
          </a:prstGeom>
          <a:ln w="254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25400" cap="flat">
          <a:noFill/>
          <a:miter lim="400000"/>
        </a:ln>
        <a:effectLst/>
        <a:sp3d/>
      </a:spPr>
      <a:bodyPr rot="0" spcFirstLastPara="1" vertOverflow="overflow" horzOverflow="overflow" vert="horz" wrap="square" lIns="150018" tIns="150018" rIns="150018" bIns="150018" numCol="1" spcCol="38100" rtlCol="0" anchor="ctr" upright="0">
        <a:spAutoFit/>
      </a:bodyPr>
      <a:lstStyle>
        <a:defPPr marL="0" marR="0" indent="0" algn="ctr" defTabSz="1971675" rtl="0" fontAlgn="auto" latinLnBrk="0" hangingPunct="0">
          <a:lnSpc>
            <a:spcPct val="100000"/>
          </a:lnSpc>
          <a:spcBef>
            <a:spcPts val="0"/>
          </a:spcBef>
          <a:spcAft>
            <a:spcPts val="0"/>
          </a:spcAft>
          <a:buClrTx/>
          <a:buSzTx/>
          <a:buFontTx/>
          <a:buNone/>
          <a:tabLst/>
          <a:defRPr b="0" baseline="0" cap="none" i="0" spc="0" strike="noStrike" sz="74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635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25400" cap="flat">
          <a:noFill/>
          <a:miter lim="400000"/>
        </a:ln>
        <a:effectLst/>
        <a:sp3d/>
      </a:spPr>
      <a:bodyPr rot="0" spcFirstLastPara="1" vertOverflow="overflow" horzOverflow="overflow" vert="horz" wrap="square" lIns="150018" tIns="150018" rIns="150018" bIns="150018" numCol="1" spcCol="38100" rtlCol="0" anchor="ctr" upright="0">
        <a:spAutoFit/>
      </a:bodyPr>
      <a:lstStyle>
        <a:defPPr marL="0" marR="0" indent="0" algn="ctr" defTabSz="1971675" rtl="0" fontAlgn="auto" latinLnBrk="0" hangingPunct="0">
          <a:lnSpc>
            <a:spcPct val="100000"/>
          </a:lnSpc>
          <a:spcBef>
            <a:spcPts val="0"/>
          </a:spcBef>
          <a:spcAft>
            <a:spcPts val="0"/>
          </a:spcAft>
          <a:buClrTx/>
          <a:buSzTx/>
          <a:buFontTx/>
          <a:buNone/>
          <a:tabLst/>
          <a:defRPr b="1" baseline="0" cap="none" i="0" spc="0" strike="noStrike" sz="8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25400" cap="flat">
          <a:noFill/>
          <a:miter lim="400000"/>
        </a:ln>
        <a:effectLst/>
        <a:sp3d/>
      </a:spPr>
      <a:bodyPr rot="0" spcFirstLastPara="1" vertOverflow="overflow" horzOverflow="overflow" vert="horz" wrap="square" lIns="150018" tIns="150018" rIns="150018" bIns="150018" numCol="1" spcCol="38100" rtlCol="0" anchor="ctr" upright="0">
        <a:spAutoFit/>
      </a:bodyPr>
      <a:lstStyle>
        <a:defPPr marL="0" marR="0" indent="0" algn="ctr" defTabSz="1971675" rtl="0" fontAlgn="auto" latinLnBrk="0" hangingPunct="0">
          <a:lnSpc>
            <a:spcPct val="100000"/>
          </a:lnSpc>
          <a:spcBef>
            <a:spcPts val="0"/>
          </a:spcBef>
          <a:spcAft>
            <a:spcPts val="0"/>
          </a:spcAft>
          <a:buClrTx/>
          <a:buSzTx/>
          <a:buFontTx/>
          <a:buNone/>
          <a:tabLst/>
          <a:defRPr b="0" baseline="0" cap="none" i="0" spc="0" strike="noStrike" sz="74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635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25400" cap="flat">
          <a:noFill/>
          <a:miter lim="400000"/>
        </a:ln>
        <a:effectLst/>
        <a:sp3d/>
      </a:spPr>
      <a:bodyPr rot="0" spcFirstLastPara="1" vertOverflow="overflow" horzOverflow="overflow" vert="horz" wrap="square" lIns="150018" tIns="150018" rIns="150018" bIns="150018" numCol="1" spcCol="38100" rtlCol="0" anchor="ctr" upright="0">
        <a:spAutoFit/>
      </a:bodyPr>
      <a:lstStyle>
        <a:defPPr marL="0" marR="0" indent="0" algn="ctr" defTabSz="1971675" rtl="0" fontAlgn="auto" latinLnBrk="0" hangingPunct="0">
          <a:lnSpc>
            <a:spcPct val="100000"/>
          </a:lnSpc>
          <a:spcBef>
            <a:spcPts val="0"/>
          </a:spcBef>
          <a:spcAft>
            <a:spcPts val="0"/>
          </a:spcAft>
          <a:buClrTx/>
          <a:buSzTx/>
          <a:buFontTx/>
          <a:buNone/>
          <a:tabLst/>
          <a:defRPr b="1" baseline="0" cap="none" i="0" spc="0" strike="noStrike" sz="8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